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16" r:id="rId4"/>
    <p:sldMasterId id="2147483717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</p:sldIdLst>
  <p:sldSz cy="5143500" cx="9144000"/>
  <p:notesSz cx="6858000" cy="9144000"/>
  <p:embeddedFontLst>
    <p:embeddedFont>
      <p:font typeface="Roboto"/>
      <p:regular r:id="rId61"/>
      <p:bold r:id="rId62"/>
      <p:italic r:id="rId63"/>
      <p:boldItalic r:id="rId64"/>
    </p:embeddedFont>
    <p:embeddedFont>
      <p:font typeface="Poppins"/>
      <p:regular r:id="rId65"/>
      <p:bold r:id="rId66"/>
      <p:italic r:id="rId67"/>
      <p:boldItalic r:id="rId68"/>
    </p:embeddedFont>
    <p:embeddedFont>
      <p:font typeface="Bebas Neue"/>
      <p:regular r:id="rId69"/>
    </p:embeddedFont>
    <p:embeddedFont>
      <p:font typeface="Fira Sans"/>
      <p:regular r:id="rId70"/>
      <p:bold r:id="rId71"/>
      <p:italic r:id="rId72"/>
      <p:boldItalic r:id="rId73"/>
    </p:embeddedFont>
    <p:embeddedFont>
      <p:font typeface="Poppins SemiBold"/>
      <p:regular r:id="rId74"/>
      <p:bold r:id="rId75"/>
      <p:italic r:id="rId76"/>
      <p:boldItalic r:id="rId77"/>
    </p:embeddedFont>
    <p:embeddedFont>
      <p:font typeface="Fira Sans Extra Condensed"/>
      <p:regular r:id="rId78"/>
      <p:bold r:id="rId79"/>
      <p:italic r:id="rId80"/>
      <p:boldItalic r:id="rId8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BEBD350B-5C80-4B50-99CB-A587F2D21203}">
  <a:tblStyle styleId="{BEBD350B-5C80-4B50-99CB-A587F2D2120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80" Type="http://schemas.openxmlformats.org/officeDocument/2006/relationships/font" Target="fonts/FiraSansExtraCondensed-italic.fntdata"/><Relationship Id="rId81" Type="http://schemas.openxmlformats.org/officeDocument/2006/relationships/font" Target="fonts/FiraSansExtraCondensed-bold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font" Target="fonts/FiraSans-boldItalic.fntdata"/><Relationship Id="rId72" Type="http://schemas.openxmlformats.org/officeDocument/2006/relationships/font" Target="fonts/FiraSans-italic.fntdata"/><Relationship Id="rId31" Type="http://schemas.openxmlformats.org/officeDocument/2006/relationships/slide" Target="slides/slide25.xml"/><Relationship Id="rId75" Type="http://schemas.openxmlformats.org/officeDocument/2006/relationships/font" Target="fonts/PoppinsSemiBold-bold.fntdata"/><Relationship Id="rId30" Type="http://schemas.openxmlformats.org/officeDocument/2006/relationships/slide" Target="slides/slide24.xml"/><Relationship Id="rId74" Type="http://schemas.openxmlformats.org/officeDocument/2006/relationships/font" Target="fonts/PoppinsSemiBold-regular.fntdata"/><Relationship Id="rId33" Type="http://schemas.openxmlformats.org/officeDocument/2006/relationships/slide" Target="slides/slide27.xml"/><Relationship Id="rId77" Type="http://schemas.openxmlformats.org/officeDocument/2006/relationships/font" Target="fonts/PoppinsSemiBold-boldItalic.fntdata"/><Relationship Id="rId32" Type="http://schemas.openxmlformats.org/officeDocument/2006/relationships/slide" Target="slides/slide26.xml"/><Relationship Id="rId76" Type="http://schemas.openxmlformats.org/officeDocument/2006/relationships/font" Target="fonts/PoppinsSemiBold-italic.fntdata"/><Relationship Id="rId35" Type="http://schemas.openxmlformats.org/officeDocument/2006/relationships/slide" Target="slides/slide29.xml"/><Relationship Id="rId79" Type="http://schemas.openxmlformats.org/officeDocument/2006/relationships/font" Target="fonts/FiraSansExtraCondensed-bold.fntdata"/><Relationship Id="rId34" Type="http://schemas.openxmlformats.org/officeDocument/2006/relationships/slide" Target="slides/slide28.xml"/><Relationship Id="rId78" Type="http://schemas.openxmlformats.org/officeDocument/2006/relationships/font" Target="fonts/FiraSansExtraCondensed-regular.fntdata"/><Relationship Id="rId71" Type="http://schemas.openxmlformats.org/officeDocument/2006/relationships/font" Target="fonts/FiraSans-bold.fntdata"/><Relationship Id="rId70" Type="http://schemas.openxmlformats.org/officeDocument/2006/relationships/font" Target="fonts/FiraSans-regular.fntdata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font" Target="fonts/Roboto-bold.fntdata"/><Relationship Id="rId61" Type="http://schemas.openxmlformats.org/officeDocument/2006/relationships/font" Target="fonts/Roboto-regular.fntdata"/><Relationship Id="rId20" Type="http://schemas.openxmlformats.org/officeDocument/2006/relationships/slide" Target="slides/slide14.xml"/><Relationship Id="rId64" Type="http://schemas.openxmlformats.org/officeDocument/2006/relationships/font" Target="fonts/Roboto-boldItalic.fntdata"/><Relationship Id="rId63" Type="http://schemas.openxmlformats.org/officeDocument/2006/relationships/font" Target="fonts/Roboto-italic.fntdata"/><Relationship Id="rId22" Type="http://schemas.openxmlformats.org/officeDocument/2006/relationships/slide" Target="slides/slide16.xml"/><Relationship Id="rId66" Type="http://schemas.openxmlformats.org/officeDocument/2006/relationships/font" Target="fonts/Poppins-bold.fntdata"/><Relationship Id="rId21" Type="http://schemas.openxmlformats.org/officeDocument/2006/relationships/slide" Target="slides/slide15.xml"/><Relationship Id="rId65" Type="http://schemas.openxmlformats.org/officeDocument/2006/relationships/font" Target="fonts/Poppins-regular.fntdata"/><Relationship Id="rId24" Type="http://schemas.openxmlformats.org/officeDocument/2006/relationships/slide" Target="slides/slide18.xml"/><Relationship Id="rId68" Type="http://schemas.openxmlformats.org/officeDocument/2006/relationships/font" Target="fonts/Poppins-boldItalic.fntdata"/><Relationship Id="rId23" Type="http://schemas.openxmlformats.org/officeDocument/2006/relationships/slide" Target="slides/slide17.xml"/><Relationship Id="rId67" Type="http://schemas.openxmlformats.org/officeDocument/2006/relationships/font" Target="fonts/Poppins-italic.fntdata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font" Target="fonts/BebasNeue-regular.fntdata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111a3e7f98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111a3e7f98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1167e7382ac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1167e7382ac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1167e7382ac_1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Google Shape;514;g1167e7382ac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1167e7382ac_1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1167e7382ac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1167e7382ac_1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1167e7382ac_1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1167e7382ac_1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" name="Google Shape;546;g1167e7382ac_1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1167e7382ac_1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7" name="Google Shape;557;g1167e7382ac_1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1167e7382ac_1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8" name="Google Shape;568;g1167e7382ac_1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117ab23595e_0_3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9" name="Google Shape;579;g117ab23595e_0_3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117ab23595e_0_3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117ab23595e_0_3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g1167e7382ac_5_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1" name="Google Shape;611;g1167e7382ac_5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111a3e7f98f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111a3e7f98f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117ab23595e_0_3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0" name="Google Shape;630;g117ab23595e_0_3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117ab23595e_0_3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117ab23595e_0_3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117ab23595e_0_3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9" name="Google Shape;659;g117ab23595e_0_3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117ab23595e_0_3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g117ab23595e_0_3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g117ab23595e_0_4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8" name="Google Shape;698;g117ab23595e_0_4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g117ab23595e_0_4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7" name="Google Shape;717;g117ab23595e_0_4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g117ab23595e_0_4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6" name="Google Shape;736;g117ab23595e_0_4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g117ab23595e_0_4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5" name="Google Shape;755;g117ab23595e_0_4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g11774a3086f_0_4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3" name="Google Shape;773;g11774a3086f_0_4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g1177236eb2c_1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2" name="Google Shape;782;g1177236eb2c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111a3e7f98f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111a3e7f98f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g11734d05310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1" name="Google Shape;791;g11734d05310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g1165acc4a40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0" name="Google Shape;800;g1165acc4a40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3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g111a3e7f98f_0_8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5" name="Google Shape;815;g111a3e7f98f_0_8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4D5156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studying the characteristics of the response variable with respect to time</a:t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2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g1177236eb2c_1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4" name="Google Shape;824;g1177236eb2c_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3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g11774a3086f_0_5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5" name="Google Shape;835;g11774a3086f_0_5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An </a:t>
            </a:r>
            <a:r>
              <a:rPr i="1" lang="en" sz="15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autocorrelation </a:t>
            </a:r>
            <a:r>
              <a:rPr lang="en" sz="15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(ACF) plot represents the autocorrelation of the series with lags of itself.</a:t>
            </a:r>
            <a:endParaRPr sz="1500"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A </a:t>
            </a:r>
            <a:r>
              <a:rPr i="1" lang="en" sz="15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partial autocorrelation </a:t>
            </a:r>
            <a:r>
              <a:rPr lang="en" sz="15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(PACF) plot represents the amount of correlation between a series and a lag of itself that is not explained by correlations at all lower</a:t>
            </a:r>
            <a:r>
              <a:rPr i="1" lang="en" sz="15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-</a:t>
            </a:r>
            <a:r>
              <a:rPr lang="en" sz="15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order lags.</a:t>
            </a:r>
            <a:endParaRPr sz="1500"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Ideally, we want no correlation between the series and lags of itself. Graphically speaking, we would like all the spikes to fall in the blue region.</a:t>
            </a:r>
            <a:endParaRPr sz="1500"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</a:rPr>
              <a:t>https://towardsdatascience.com/time-series-in-python-exponential-smoothing-and-arima-processes-2c67f2a52788</a:t>
            </a:r>
            <a:endParaRPr sz="1500"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As we can see, there are several spikes above the blue region, meaning there are correlations at lags 1, 2, 3 and 4.</a:t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g11774a3086f_0_5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5" name="Google Shape;845;g11774a3086f_0_5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g1177236eb2c_1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5" name="Google Shape;855;g1177236eb2c_1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18181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a different </a:t>
            </a:r>
            <a:r>
              <a:rPr i="1" lang="en" sz="16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decreasing weight </a:t>
            </a:r>
            <a:r>
              <a:rPr lang="en" sz="16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is assigned to each observations. In other words, </a:t>
            </a:r>
            <a:r>
              <a:rPr i="1" lang="en" sz="16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less importance </a:t>
            </a:r>
            <a:r>
              <a:rPr lang="en" sz="16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is given to observations as we move further from the present.</a:t>
            </a:r>
            <a:endParaRPr sz="1600"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2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g11774a3086f_0_3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4" name="Google Shape;864;g11774a3086f_0_3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g11774a3086f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3" name="Google Shape;873;g11774a3086f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2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g1177236eb2c_1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4" name="Google Shape;884;g1177236eb2c_1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1177236eb2c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1177236eb2c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3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g11774a3086f_0_3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5" name="Google Shape;895;g11774a3086f_0_3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5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g11774a3086f_0_3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7" name="Google Shape;907;g11774a3086f_0_3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8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g11774a3086f_0_5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0" name="Google Shape;920;g11774a3086f_0_5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8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g1167e7382ac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0" name="Google Shape;930;g1167e7382ac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7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Google Shape;938;g11774a3086f_0_3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9" name="Google Shape;939;g11774a3086f_0_3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6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g1177679f2b5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8" name="Google Shape;948;g1177679f2b5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5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Google Shape;956;g1177679f2b5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7" name="Google Shape;957;g1177679f2b5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5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g1177679f2b5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7" name="Google Shape;967;g1177679f2b5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g1177679f2b5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7" name="Google Shape;977;g1177679f2b5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7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Google Shape;988;g1177679f2b5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9" name="Google Shape;989;g1177679f2b5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1177236eb2c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1177236eb2c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1. intuitively shows dollar amount of value of a given fund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2. other attributes have factors outside the dataset that influence the value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All observations come from the same sector and asset class.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0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Google Shape;1001;g1177679f2b5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2" name="Google Shape;1002;g1177679f2b5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0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g1177679f2b5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2" name="Google Shape;1012;g1177679f2b5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9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g1167e7382ac_1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1" name="Google Shape;1021;g1167e7382ac_1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8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Google Shape;1029;g1167e7382ac_1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0" name="Google Shape;1030;g1167e7382ac_1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g11774a3086f_0_5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9" name="Google Shape;1039;g11774a3086f_0_5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1177236eb2c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1177236eb2c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1177236eb2c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1177236eb2c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EX.if the flow is predicted to be increase and potentially reach the peak in the future 2 weeks, we can suggest clients to sell it on that time for more profits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11734d05310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11734d05310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111a3e7f98f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111a3e7f98f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part we should mention: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 null value detected, no duplicated rows.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But need further eda to check whether there is </a:t>
            </a:r>
            <a:r>
              <a:rPr lang="en"/>
              <a:t>discontinuity</a:t>
            </a:r>
            <a:r>
              <a:rPr lang="en"/>
              <a:t> about missing records in term of report date.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jp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jp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jp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jp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jp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jp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jp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jp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6.jp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0.jp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4.jp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5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3.jp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0.jp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4.jp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9.jp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.jp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2.jp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8.jp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1.jp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0.jpg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2.jp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7.jp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3.jp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.jpg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5.jpg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7.jpg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6.jpg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8.jpg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6.jp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457200" y="414000"/>
            <a:ext cx="8229600" cy="143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b="1" sz="52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457200" y="1702950"/>
            <a:ext cx="8229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1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7200" y="-11650"/>
            <a:ext cx="9198400" cy="5166800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13"/>
          <p:cNvSpPr txBox="1"/>
          <p:nvPr>
            <p:ph type="ctrTitle"/>
          </p:nvPr>
        </p:nvSpPr>
        <p:spPr>
          <a:xfrm>
            <a:off x="1345800" y="1143300"/>
            <a:ext cx="6452400" cy="245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50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" type="subTitle"/>
          </p:nvPr>
        </p:nvSpPr>
        <p:spPr>
          <a:xfrm>
            <a:off x="2198600" y="3594300"/>
            <a:ext cx="4746600" cy="405900"/>
          </a:xfrm>
          <a:prstGeom prst="rect">
            <a:avLst/>
          </a:prstGeom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54" name="Google Shape;54;p1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1pPr>
            <a:lvl2pPr lvl="1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2pPr>
            <a:lvl3pPr lvl="2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3pPr>
            <a:lvl4pPr lvl="3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4pPr>
            <a:lvl5pPr lvl="4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5pPr>
            <a:lvl6pPr lvl="5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6pPr>
            <a:lvl7pPr lvl="6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7pPr>
            <a:lvl8pPr lvl="7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8pPr>
            <a:lvl9pPr lvl="8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">
  <p:cSld name="TITLE_AND_BODY_1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14"/>
          <p:cNvPicPr preferRelativeResize="0"/>
          <p:nvPr/>
        </p:nvPicPr>
        <p:blipFill rotWithShape="1">
          <a:blip r:embed="rId2">
            <a:alphaModFix/>
          </a:blip>
          <a:srcRect b="19" l="0" r="0" t="29"/>
          <a:stretch/>
        </p:blipFill>
        <p:spPr>
          <a:xfrm>
            <a:off x="-23300" y="-9475"/>
            <a:ext cx="9190601" cy="516245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4"/>
          <p:cNvSpPr txBox="1"/>
          <p:nvPr>
            <p:ph type="title"/>
          </p:nvPr>
        </p:nvSpPr>
        <p:spPr>
          <a:xfrm>
            <a:off x="720000" y="387600"/>
            <a:ext cx="6343200" cy="57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" type="body"/>
          </p:nvPr>
        </p:nvSpPr>
        <p:spPr>
          <a:xfrm>
            <a:off x="720000" y="1065500"/>
            <a:ext cx="7704000" cy="353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200">
                <a:solidFill>
                  <a:srgbClr val="434343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59" name="Google Shape;59;p1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buNone/>
              <a:defRPr sz="13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buNone/>
              <a:defRPr sz="13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buNone/>
              <a:defRPr sz="13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buNone/>
              <a:defRPr sz="13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buNone/>
              <a:defRPr sz="13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buNone/>
              <a:defRPr sz="13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buNone/>
              <a:defRPr sz="13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buNone/>
              <a:defRPr sz="13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bg>
      <p:bgPr>
        <a:solidFill>
          <a:schemeClr val="lt1"/>
        </a:soli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-35151" y="-17475"/>
            <a:ext cx="9214301" cy="5178450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5"/>
          <p:cNvSpPr txBox="1"/>
          <p:nvPr>
            <p:ph type="title"/>
          </p:nvPr>
        </p:nvSpPr>
        <p:spPr>
          <a:xfrm>
            <a:off x="3348500" y="1742775"/>
            <a:ext cx="19227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3" name="Google Shape;63;p15"/>
          <p:cNvSpPr txBox="1"/>
          <p:nvPr>
            <p:ph hasCustomPrompt="1" idx="2" type="title"/>
          </p:nvPr>
        </p:nvSpPr>
        <p:spPr>
          <a:xfrm>
            <a:off x="6312050" y="3040500"/>
            <a:ext cx="572700" cy="572700"/>
          </a:xfrm>
          <a:prstGeom prst="rect">
            <a:avLst/>
          </a:prstGeom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1" sz="2400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4" name="Google Shape;64;p15"/>
          <p:cNvSpPr txBox="1"/>
          <p:nvPr>
            <p:ph idx="1" type="subTitle"/>
          </p:nvPr>
        </p:nvSpPr>
        <p:spPr>
          <a:xfrm>
            <a:off x="3348500" y="2253100"/>
            <a:ext cx="19227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3" type="title"/>
          </p:nvPr>
        </p:nvSpPr>
        <p:spPr>
          <a:xfrm>
            <a:off x="6235850" y="1742775"/>
            <a:ext cx="19227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6" name="Google Shape;66;p15"/>
          <p:cNvSpPr txBox="1"/>
          <p:nvPr>
            <p:ph idx="4" type="subTitle"/>
          </p:nvPr>
        </p:nvSpPr>
        <p:spPr>
          <a:xfrm>
            <a:off x="6235850" y="2253100"/>
            <a:ext cx="19227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5"/>
          <p:cNvSpPr txBox="1"/>
          <p:nvPr>
            <p:ph idx="5" type="title"/>
          </p:nvPr>
        </p:nvSpPr>
        <p:spPr>
          <a:xfrm>
            <a:off x="3348500" y="3608375"/>
            <a:ext cx="19227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8" name="Google Shape;68;p15"/>
          <p:cNvSpPr txBox="1"/>
          <p:nvPr>
            <p:ph idx="6" type="subTitle"/>
          </p:nvPr>
        </p:nvSpPr>
        <p:spPr>
          <a:xfrm>
            <a:off x="3348500" y="4118700"/>
            <a:ext cx="18894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15"/>
          <p:cNvSpPr txBox="1"/>
          <p:nvPr>
            <p:ph idx="7" type="title"/>
          </p:nvPr>
        </p:nvSpPr>
        <p:spPr>
          <a:xfrm>
            <a:off x="6235850" y="3608375"/>
            <a:ext cx="19227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0" name="Google Shape;70;p15"/>
          <p:cNvSpPr txBox="1"/>
          <p:nvPr>
            <p:ph idx="8" type="subTitle"/>
          </p:nvPr>
        </p:nvSpPr>
        <p:spPr>
          <a:xfrm>
            <a:off x="6235850" y="4118700"/>
            <a:ext cx="19227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5"/>
          <p:cNvSpPr txBox="1"/>
          <p:nvPr>
            <p:ph hasCustomPrompt="1" idx="9" type="title"/>
          </p:nvPr>
        </p:nvSpPr>
        <p:spPr>
          <a:xfrm>
            <a:off x="3466250" y="3040500"/>
            <a:ext cx="572700" cy="572700"/>
          </a:xfrm>
          <a:prstGeom prst="rect">
            <a:avLst/>
          </a:prstGeom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1" sz="2400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2" name="Google Shape;72;p15"/>
          <p:cNvSpPr txBox="1"/>
          <p:nvPr>
            <p:ph hasCustomPrompt="1" idx="13" type="title"/>
          </p:nvPr>
        </p:nvSpPr>
        <p:spPr>
          <a:xfrm>
            <a:off x="3466250" y="1119000"/>
            <a:ext cx="572700" cy="572700"/>
          </a:xfrm>
          <a:prstGeom prst="rect">
            <a:avLst/>
          </a:prstGeom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1" sz="2400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3" name="Google Shape;73;p15"/>
          <p:cNvSpPr txBox="1"/>
          <p:nvPr>
            <p:ph hasCustomPrompt="1" idx="14" type="title"/>
          </p:nvPr>
        </p:nvSpPr>
        <p:spPr>
          <a:xfrm>
            <a:off x="6312050" y="1119000"/>
            <a:ext cx="572700" cy="572700"/>
          </a:xfrm>
          <a:prstGeom prst="rect">
            <a:avLst/>
          </a:prstGeom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1" sz="2400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4" name="Google Shape;74;p15"/>
          <p:cNvSpPr txBox="1"/>
          <p:nvPr>
            <p:ph idx="15" type="title"/>
          </p:nvPr>
        </p:nvSpPr>
        <p:spPr>
          <a:xfrm>
            <a:off x="720000" y="387600"/>
            <a:ext cx="6343200" cy="57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5" name="Google Shape;75;p1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1pPr>
            <a:lvl2pPr lvl="1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2pPr>
            <a:lvl3pPr lvl="2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3pPr>
            <a:lvl4pPr lvl="3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4pPr>
            <a:lvl5pPr lvl="4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5pPr>
            <a:lvl6pPr lvl="5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6pPr>
            <a:lvl7pPr lvl="6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7pPr>
            <a:lvl8pPr lvl="7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8pPr>
            <a:lvl9pPr lvl="8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_HEADER_1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6"/>
          <p:cNvPicPr preferRelativeResize="0"/>
          <p:nvPr/>
        </p:nvPicPr>
        <p:blipFill rotWithShape="1">
          <a:blip r:embed="rId2">
            <a:alphaModFix/>
          </a:blip>
          <a:srcRect b="19" l="0" r="0" t="29"/>
          <a:stretch/>
        </p:blipFill>
        <p:spPr>
          <a:xfrm>
            <a:off x="-27200" y="-11650"/>
            <a:ext cx="9198401" cy="5166800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6"/>
          <p:cNvSpPr txBox="1"/>
          <p:nvPr>
            <p:ph type="title"/>
          </p:nvPr>
        </p:nvSpPr>
        <p:spPr>
          <a:xfrm>
            <a:off x="720000" y="1948344"/>
            <a:ext cx="77040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79" name="Google Shape;79;p16"/>
          <p:cNvSpPr txBox="1"/>
          <p:nvPr>
            <p:ph hasCustomPrompt="1" idx="2" type="title"/>
          </p:nvPr>
        </p:nvSpPr>
        <p:spPr>
          <a:xfrm>
            <a:off x="4039075" y="787325"/>
            <a:ext cx="1065900" cy="1065900"/>
          </a:xfrm>
          <a:prstGeom prst="rect">
            <a:avLst/>
          </a:prstGeom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4500"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80" name="Google Shape;80;p16"/>
          <p:cNvSpPr txBox="1"/>
          <p:nvPr>
            <p:ph idx="1" type="subTitle"/>
          </p:nvPr>
        </p:nvSpPr>
        <p:spPr>
          <a:xfrm>
            <a:off x="2031900" y="3019775"/>
            <a:ext cx="5080200" cy="480900"/>
          </a:xfrm>
          <a:prstGeom prst="rect">
            <a:avLst/>
          </a:prstGeom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1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1pPr>
            <a:lvl2pPr lvl="1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2pPr>
            <a:lvl3pPr lvl="2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3pPr>
            <a:lvl4pPr lvl="3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4pPr>
            <a:lvl5pPr lvl="4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5pPr>
            <a:lvl6pPr lvl="5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6pPr>
            <a:lvl7pPr lvl="6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7pPr>
            <a:lvl8pPr lvl="7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8pPr>
            <a:lvl9pPr lvl="8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 1">
  <p:cSld name="ONE_COLUMN_TEXT_1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7"/>
          <p:cNvPicPr preferRelativeResize="0"/>
          <p:nvPr/>
        </p:nvPicPr>
        <p:blipFill rotWithShape="1">
          <a:blip r:embed="rId2">
            <a:alphaModFix/>
          </a:blip>
          <a:srcRect b="0" l="59" r="59" t="0"/>
          <a:stretch/>
        </p:blipFill>
        <p:spPr>
          <a:xfrm>
            <a:off x="-35900" y="-13010"/>
            <a:ext cx="9198401" cy="516952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7"/>
          <p:cNvSpPr txBox="1"/>
          <p:nvPr>
            <p:ph idx="1" type="body"/>
          </p:nvPr>
        </p:nvSpPr>
        <p:spPr>
          <a:xfrm>
            <a:off x="1105025" y="1402600"/>
            <a:ext cx="5395500" cy="280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85" name="Google Shape;85;p17"/>
          <p:cNvSpPr txBox="1"/>
          <p:nvPr>
            <p:ph type="title"/>
          </p:nvPr>
        </p:nvSpPr>
        <p:spPr>
          <a:xfrm>
            <a:off x="720000" y="387600"/>
            <a:ext cx="6343200" cy="57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6" name="Google Shape;86;p1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buNone/>
              <a:defRPr sz="13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buNone/>
              <a:defRPr sz="13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buNone/>
              <a:defRPr sz="13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buNone/>
              <a:defRPr sz="13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buNone/>
              <a:defRPr sz="13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buNone/>
              <a:defRPr sz="13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buNone/>
              <a:defRPr sz="13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buNone/>
              <a:defRPr sz="13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">
  <p:cSld name="SECTION_TITLE_AND_DESCRIPTION_1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8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-27200" y="-11650"/>
            <a:ext cx="9198400" cy="51668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8"/>
          <p:cNvSpPr txBox="1"/>
          <p:nvPr>
            <p:ph type="title"/>
          </p:nvPr>
        </p:nvSpPr>
        <p:spPr>
          <a:xfrm>
            <a:off x="1684275" y="1036950"/>
            <a:ext cx="4430100" cy="98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90" name="Google Shape;90;p18"/>
          <p:cNvSpPr txBox="1"/>
          <p:nvPr>
            <p:ph idx="1" type="subTitle"/>
          </p:nvPr>
        </p:nvSpPr>
        <p:spPr>
          <a:xfrm>
            <a:off x="1684275" y="2018250"/>
            <a:ext cx="4430100" cy="2088300"/>
          </a:xfrm>
          <a:prstGeom prst="rect">
            <a:avLst/>
          </a:prstGeom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1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1pPr>
            <a:lvl2pPr lvl="1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2pPr>
            <a:lvl3pPr lvl="2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3pPr>
            <a:lvl4pPr lvl="3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4pPr>
            <a:lvl5pPr lvl="4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5pPr>
            <a:lvl6pPr lvl="5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6pPr>
            <a:lvl7pPr lvl="6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7pPr>
            <a:lvl8pPr lvl="7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8pPr>
            <a:lvl9pPr lvl="8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4">
    <p:bg>
      <p:bgPr>
        <a:solidFill>
          <a:schemeClr val="lt1"/>
        </a:solid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9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-31175" y="-17475"/>
            <a:ext cx="9225424" cy="5178501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9"/>
          <p:cNvSpPr txBox="1"/>
          <p:nvPr>
            <p:ph type="title"/>
          </p:nvPr>
        </p:nvSpPr>
        <p:spPr>
          <a:xfrm>
            <a:off x="872388" y="2505713"/>
            <a:ext cx="2206500" cy="8445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95" name="Google Shape;95;p19"/>
          <p:cNvSpPr txBox="1"/>
          <p:nvPr>
            <p:ph idx="1" type="subTitle"/>
          </p:nvPr>
        </p:nvSpPr>
        <p:spPr>
          <a:xfrm>
            <a:off x="872388" y="3394925"/>
            <a:ext cx="2206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19"/>
          <p:cNvSpPr txBox="1"/>
          <p:nvPr>
            <p:ph idx="2" type="title"/>
          </p:nvPr>
        </p:nvSpPr>
        <p:spPr>
          <a:xfrm>
            <a:off x="3468750" y="2505713"/>
            <a:ext cx="2206500" cy="84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97" name="Google Shape;97;p19"/>
          <p:cNvSpPr txBox="1"/>
          <p:nvPr>
            <p:ph idx="3" type="subTitle"/>
          </p:nvPr>
        </p:nvSpPr>
        <p:spPr>
          <a:xfrm>
            <a:off x="3468750" y="3394925"/>
            <a:ext cx="2206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19"/>
          <p:cNvSpPr txBox="1"/>
          <p:nvPr>
            <p:ph idx="4" type="title"/>
          </p:nvPr>
        </p:nvSpPr>
        <p:spPr>
          <a:xfrm>
            <a:off x="6065088" y="2505713"/>
            <a:ext cx="2206500" cy="84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99" name="Google Shape;99;p19"/>
          <p:cNvSpPr txBox="1"/>
          <p:nvPr>
            <p:ph idx="5" type="subTitle"/>
          </p:nvPr>
        </p:nvSpPr>
        <p:spPr>
          <a:xfrm>
            <a:off x="6065088" y="3394925"/>
            <a:ext cx="2206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19"/>
          <p:cNvSpPr txBox="1"/>
          <p:nvPr>
            <p:ph idx="6" type="title"/>
          </p:nvPr>
        </p:nvSpPr>
        <p:spPr>
          <a:xfrm>
            <a:off x="720000" y="387600"/>
            <a:ext cx="6343200" cy="57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1" name="Google Shape;101;p1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1pPr>
            <a:lvl2pPr lvl="1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2pPr>
            <a:lvl3pPr lvl="2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3pPr>
            <a:lvl4pPr lvl="3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4pPr>
            <a:lvl5pPr lvl="4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5pPr>
            <a:lvl6pPr lvl="5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6pPr>
            <a:lvl7pPr lvl="6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7pPr>
            <a:lvl8pPr lvl="7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8pPr>
            <a:lvl9pPr lvl="8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1">
    <p:bg>
      <p:bgPr>
        <a:solidFill>
          <a:schemeClr val="lt1"/>
        </a:solid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20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-35425" y="-19885"/>
            <a:ext cx="9198401" cy="5163386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20"/>
          <p:cNvSpPr txBox="1"/>
          <p:nvPr>
            <p:ph type="title"/>
          </p:nvPr>
        </p:nvSpPr>
        <p:spPr>
          <a:xfrm>
            <a:off x="928425" y="2880150"/>
            <a:ext cx="4394400" cy="60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5" name="Google Shape;105;p20"/>
          <p:cNvSpPr txBox="1"/>
          <p:nvPr>
            <p:ph idx="1" type="subTitle"/>
          </p:nvPr>
        </p:nvSpPr>
        <p:spPr>
          <a:xfrm>
            <a:off x="928425" y="1663050"/>
            <a:ext cx="4394400" cy="121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06" name="Google Shape;106;p2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1pPr>
            <a:lvl2pPr lvl="1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2pPr>
            <a:lvl3pPr lvl="2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3pPr>
            <a:lvl4pPr lvl="3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4pPr>
            <a:lvl5pPr lvl="4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5pPr>
            <a:lvl6pPr lvl="5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6pPr>
            <a:lvl7pPr lvl="6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7pPr>
            <a:lvl8pPr lvl="7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8pPr>
            <a:lvl9pPr lvl="8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CUSTOM_12_1_1_2">
    <p:bg>
      <p:bgPr>
        <a:solidFill>
          <a:schemeClr val="lt1"/>
        </a:solid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21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-29125" y="-16350"/>
            <a:ext cx="9221250" cy="5176199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1"/>
          <p:cNvSpPr txBox="1"/>
          <p:nvPr>
            <p:ph type="title"/>
          </p:nvPr>
        </p:nvSpPr>
        <p:spPr>
          <a:xfrm>
            <a:off x="720000" y="387600"/>
            <a:ext cx="6343200" cy="57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0" name="Google Shape;110;p2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1pPr>
            <a:lvl2pPr lvl="1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2pPr>
            <a:lvl3pPr lvl="2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3pPr>
            <a:lvl4pPr lvl="3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4pPr>
            <a:lvl5pPr lvl="4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5pPr>
            <a:lvl6pPr lvl="5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6pPr>
            <a:lvl7pPr lvl="6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7pPr>
            <a:lvl8pPr lvl="7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8pPr>
            <a:lvl9pPr lvl="8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2_1">
    <p:bg>
      <p:bgPr>
        <a:solidFill>
          <a:schemeClr val="lt1"/>
        </a:solid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22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-20750" y="-11650"/>
            <a:ext cx="9204499" cy="516680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22"/>
          <p:cNvSpPr txBox="1"/>
          <p:nvPr>
            <p:ph type="title"/>
          </p:nvPr>
        </p:nvSpPr>
        <p:spPr>
          <a:xfrm>
            <a:off x="720000" y="387600"/>
            <a:ext cx="6343200" cy="57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4" name="Google Shape;114;p2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1pPr>
            <a:lvl2pPr lvl="1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2pPr>
            <a:lvl3pPr lvl="2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3pPr>
            <a:lvl4pPr lvl="3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4pPr>
            <a:lvl5pPr lvl="4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5pPr>
            <a:lvl6pPr lvl="5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6pPr>
            <a:lvl7pPr lvl="6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7pPr>
            <a:lvl8pPr lvl="7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8pPr>
            <a:lvl9pPr lvl="8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2_2">
    <p:bg>
      <p:bgPr>
        <a:solidFill>
          <a:schemeClr val="lt1"/>
        </a:solid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1125" y="-17475"/>
            <a:ext cx="9225251" cy="5178449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23"/>
          <p:cNvSpPr txBox="1"/>
          <p:nvPr>
            <p:ph type="title"/>
          </p:nvPr>
        </p:nvSpPr>
        <p:spPr>
          <a:xfrm>
            <a:off x="720000" y="387600"/>
            <a:ext cx="6343200" cy="57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8" name="Google Shape;118;p2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1pPr>
            <a:lvl2pPr lvl="1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2pPr>
            <a:lvl3pPr lvl="2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3pPr>
            <a:lvl4pPr lvl="3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4pPr>
            <a:lvl5pPr lvl="4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5pPr>
            <a:lvl6pPr lvl="5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6pPr>
            <a:lvl7pPr lvl="6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7pPr>
            <a:lvl8pPr lvl="7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8pPr>
            <a:lvl9pPr lvl="8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">
  <p:cSld name="CUSTOM_6_1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24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-31125" y="-17475"/>
            <a:ext cx="9225225" cy="5178450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4"/>
          <p:cNvSpPr txBox="1"/>
          <p:nvPr>
            <p:ph type="title"/>
          </p:nvPr>
        </p:nvSpPr>
        <p:spPr>
          <a:xfrm>
            <a:off x="1445100" y="1339550"/>
            <a:ext cx="2900400" cy="35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22" name="Google Shape;122;p24"/>
          <p:cNvSpPr txBox="1"/>
          <p:nvPr>
            <p:ph idx="1" type="subTitle"/>
          </p:nvPr>
        </p:nvSpPr>
        <p:spPr>
          <a:xfrm>
            <a:off x="1445100" y="1707325"/>
            <a:ext cx="2900400" cy="78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p24"/>
          <p:cNvSpPr txBox="1"/>
          <p:nvPr>
            <p:ph idx="2" type="title"/>
          </p:nvPr>
        </p:nvSpPr>
        <p:spPr>
          <a:xfrm>
            <a:off x="5523600" y="1339550"/>
            <a:ext cx="2900400" cy="35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24" name="Google Shape;124;p24"/>
          <p:cNvSpPr txBox="1"/>
          <p:nvPr>
            <p:ph idx="3" type="subTitle"/>
          </p:nvPr>
        </p:nvSpPr>
        <p:spPr>
          <a:xfrm>
            <a:off x="5523600" y="1707325"/>
            <a:ext cx="2900400" cy="78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5" name="Google Shape;125;p24"/>
          <p:cNvSpPr txBox="1"/>
          <p:nvPr>
            <p:ph idx="4" type="title"/>
          </p:nvPr>
        </p:nvSpPr>
        <p:spPr>
          <a:xfrm>
            <a:off x="1445100" y="2852075"/>
            <a:ext cx="2900400" cy="35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26" name="Google Shape;126;p24"/>
          <p:cNvSpPr txBox="1"/>
          <p:nvPr>
            <p:ph idx="5" type="subTitle"/>
          </p:nvPr>
        </p:nvSpPr>
        <p:spPr>
          <a:xfrm>
            <a:off x="1445100" y="3210275"/>
            <a:ext cx="2900400" cy="78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p24"/>
          <p:cNvSpPr txBox="1"/>
          <p:nvPr>
            <p:ph idx="6" type="title"/>
          </p:nvPr>
        </p:nvSpPr>
        <p:spPr>
          <a:xfrm>
            <a:off x="5523600" y="2852075"/>
            <a:ext cx="2900400" cy="35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28" name="Google Shape;128;p24"/>
          <p:cNvSpPr txBox="1"/>
          <p:nvPr>
            <p:ph idx="7" type="subTitle"/>
          </p:nvPr>
        </p:nvSpPr>
        <p:spPr>
          <a:xfrm>
            <a:off x="5523600" y="3210275"/>
            <a:ext cx="2900400" cy="78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" name="Google Shape;129;p24"/>
          <p:cNvSpPr txBox="1"/>
          <p:nvPr>
            <p:ph idx="8" type="title"/>
          </p:nvPr>
        </p:nvSpPr>
        <p:spPr>
          <a:xfrm>
            <a:off x="720000" y="387600"/>
            <a:ext cx="6343200" cy="57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0" name="Google Shape;130;p2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1pPr>
            <a:lvl2pPr lvl="1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2pPr>
            <a:lvl3pPr lvl="2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3pPr>
            <a:lvl4pPr lvl="3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4pPr>
            <a:lvl5pPr lvl="4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5pPr>
            <a:lvl6pPr lvl="5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6pPr>
            <a:lvl7pPr lvl="6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7pPr>
            <a:lvl8pPr lvl="7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8pPr>
            <a:lvl9pPr lvl="8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25"/>
          <p:cNvPicPr preferRelativeResize="0"/>
          <p:nvPr/>
        </p:nvPicPr>
        <p:blipFill rotWithShape="1">
          <a:blip r:embed="rId2">
            <a:alphaModFix/>
          </a:blip>
          <a:srcRect b="99" l="0" r="0" t="89"/>
          <a:stretch/>
        </p:blipFill>
        <p:spPr>
          <a:xfrm flipH="1" rot="10800000">
            <a:off x="-23300" y="-13074"/>
            <a:ext cx="9209575" cy="5169649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5"/>
          <p:cNvSpPr txBox="1"/>
          <p:nvPr>
            <p:ph idx="1" type="subTitle"/>
          </p:nvPr>
        </p:nvSpPr>
        <p:spPr>
          <a:xfrm>
            <a:off x="1715775" y="1898662"/>
            <a:ext cx="1954200" cy="66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34" name="Google Shape;134;p25"/>
          <p:cNvSpPr txBox="1"/>
          <p:nvPr>
            <p:ph idx="2" type="subTitle"/>
          </p:nvPr>
        </p:nvSpPr>
        <p:spPr>
          <a:xfrm>
            <a:off x="4804975" y="1898662"/>
            <a:ext cx="1954200" cy="66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35" name="Google Shape;135;p25"/>
          <p:cNvSpPr txBox="1"/>
          <p:nvPr>
            <p:ph idx="3" type="subTitle"/>
          </p:nvPr>
        </p:nvSpPr>
        <p:spPr>
          <a:xfrm>
            <a:off x="1715825" y="2565850"/>
            <a:ext cx="2623200" cy="136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p25"/>
          <p:cNvSpPr txBox="1"/>
          <p:nvPr>
            <p:ph idx="4" type="subTitle"/>
          </p:nvPr>
        </p:nvSpPr>
        <p:spPr>
          <a:xfrm>
            <a:off x="4805025" y="2565850"/>
            <a:ext cx="2623200" cy="136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7" name="Google Shape;137;p2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1pPr>
            <a:lvl2pPr lvl="1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2pPr>
            <a:lvl3pPr lvl="2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3pPr>
            <a:lvl4pPr lvl="3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4pPr>
            <a:lvl5pPr lvl="4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5pPr>
            <a:lvl6pPr lvl="5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6pPr>
            <a:lvl7pPr lvl="6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7pPr>
            <a:lvl8pPr lvl="7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8pPr>
            <a:lvl9pPr lvl="8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 1">
  <p:cSld name="CAPTION_ONLY_1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6"/>
          <p:cNvSpPr txBox="1"/>
          <p:nvPr>
            <p:ph type="title"/>
          </p:nvPr>
        </p:nvSpPr>
        <p:spPr>
          <a:xfrm>
            <a:off x="2688075" y="1638900"/>
            <a:ext cx="3838200" cy="18657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0" name="Google Shape;140;p2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1pPr>
            <a:lvl2pPr lvl="1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2pPr>
            <a:lvl3pPr lvl="2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3pPr>
            <a:lvl4pPr lvl="3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4pPr>
            <a:lvl5pPr lvl="4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5pPr>
            <a:lvl6pPr lvl="5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6pPr>
            <a:lvl7pPr lvl="6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7pPr>
            <a:lvl8pPr lvl="7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8pPr>
            <a:lvl9pPr lvl="8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4_1">
    <p:bg>
      <p:bgPr>
        <a:solidFill>
          <a:schemeClr val="lt1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9125" y="-14075"/>
            <a:ext cx="9202249" cy="5171649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7"/>
          <p:cNvSpPr txBox="1"/>
          <p:nvPr>
            <p:ph type="title"/>
          </p:nvPr>
        </p:nvSpPr>
        <p:spPr>
          <a:xfrm>
            <a:off x="1859803" y="1384450"/>
            <a:ext cx="2420700" cy="38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44" name="Google Shape;144;p27"/>
          <p:cNvSpPr txBox="1"/>
          <p:nvPr>
            <p:ph idx="1" type="subTitle"/>
          </p:nvPr>
        </p:nvSpPr>
        <p:spPr>
          <a:xfrm>
            <a:off x="1859800" y="1843500"/>
            <a:ext cx="2420700" cy="38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" name="Google Shape;145;p27"/>
          <p:cNvSpPr txBox="1"/>
          <p:nvPr>
            <p:ph idx="2" type="title"/>
          </p:nvPr>
        </p:nvSpPr>
        <p:spPr>
          <a:xfrm>
            <a:off x="3781050" y="2527450"/>
            <a:ext cx="2420700" cy="38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46" name="Google Shape;146;p27"/>
          <p:cNvSpPr txBox="1"/>
          <p:nvPr>
            <p:ph idx="3" type="subTitle"/>
          </p:nvPr>
        </p:nvSpPr>
        <p:spPr>
          <a:xfrm>
            <a:off x="3781050" y="2986500"/>
            <a:ext cx="2420700" cy="38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7" name="Google Shape;147;p27"/>
          <p:cNvSpPr txBox="1"/>
          <p:nvPr>
            <p:ph idx="4" type="title"/>
          </p:nvPr>
        </p:nvSpPr>
        <p:spPr>
          <a:xfrm>
            <a:off x="5702300" y="3670450"/>
            <a:ext cx="2420700" cy="38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48" name="Google Shape;148;p27"/>
          <p:cNvSpPr txBox="1"/>
          <p:nvPr>
            <p:ph idx="5" type="subTitle"/>
          </p:nvPr>
        </p:nvSpPr>
        <p:spPr>
          <a:xfrm>
            <a:off x="5702300" y="4129500"/>
            <a:ext cx="2420700" cy="38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9" name="Google Shape;149;p27"/>
          <p:cNvSpPr txBox="1"/>
          <p:nvPr>
            <p:ph idx="6" type="title"/>
          </p:nvPr>
        </p:nvSpPr>
        <p:spPr>
          <a:xfrm>
            <a:off x="720000" y="387600"/>
            <a:ext cx="6343200" cy="57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0" name="Google Shape;150;p2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1pPr>
            <a:lvl2pPr lvl="1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2pPr>
            <a:lvl3pPr lvl="2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3pPr>
            <a:lvl4pPr lvl="3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4pPr>
            <a:lvl5pPr lvl="4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5pPr>
            <a:lvl6pPr lvl="5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6pPr>
            <a:lvl7pPr lvl="6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7pPr>
            <a:lvl8pPr lvl="7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8pPr>
            <a:lvl9pPr lvl="8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2_1_1_1">
    <p:bg>
      <p:bgPr>
        <a:noFill/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-29125" y="-11825"/>
            <a:ext cx="9184849" cy="5161925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8"/>
          <p:cNvSpPr txBox="1"/>
          <p:nvPr>
            <p:ph idx="1" type="subTitle"/>
          </p:nvPr>
        </p:nvSpPr>
        <p:spPr>
          <a:xfrm>
            <a:off x="4165300" y="2749163"/>
            <a:ext cx="4251000" cy="1220700"/>
          </a:xfrm>
          <a:prstGeom prst="rect">
            <a:avLst/>
          </a:prstGeom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54" name="Google Shape;154;p28"/>
          <p:cNvSpPr txBox="1"/>
          <p:nvPr>
            <p:ph type="title"/>
          </p:nvPr>
        </p:nvSpPr>
        <p:spPr>
          <a:xfrm>
            <a:off x="4165300" y="1276225"/>
            <a:ext cx="4251000" cy="147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 sz="9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5" name="Google Shape;155;p2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1pPr>
            <a:lvl2pPr lvl="1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2pPr>
            <a:lvl3pPr lvl="2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3pPr>
            <a:lvl4pPr lvl="3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4pPr>
            <a:lvl5pPr lvl="4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5pPr>
            <a:lvl6pPr lvl="5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6pPr>
            <a:lvl7pPr lvl="6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7pPr>
            <a:lvl8pPr lvl="7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8pPr>
            <a:lvl9pPr lvl="8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 ">
  <p:cSld name="CUSTOM_7_1"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-29125" y="-14075"/>
            <a:ext cx="9202249" cy="5171649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9"/>
          <p:cNvSpPr txBox="1"/>
          <p:nvPr>
            <p:ph type="title"/>
          </p:nvPr>
        </p:nvSpPr>
        <p:spPr>
          <a:xfrm>
            <a:off x="719988" y="1605213"/>
            <a:ext cx="2350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59" name="Google Shape;159;p29"/>
          <p:cNvSpPr txBox="1"/>
          <p:nvPr>
            <p:ph idx="1" type="subTitle"/>
          </p:nvPr>
        </p:nvSpPr>
        <p:spPr>
          <a:xfrm>
            <a:off x="719988" y="2108338"/>
            <a:ext cx="19131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0" name="Google Shape;160;p29"/>
          <p:cNvSpPr txBox="1"/>
          <p:nvPr>
            <p:ph idx="2" type="title"/>
          </p:nvPr>
        </p:nvSpPr>
        <p:spPr>
          <a:xfrm>
            <a:off x="3396750" y="3007563"/>
            <a:ext cx="2350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61" name="Google Shape;161;p29"/>
          <p:cNvSpPr txBox="1"/>
          <p:nvPr>
            <p:ph idx="3" type="subTitle"/>
          </p:nvPr>
        </p:nvSpPr>
        <p:spPr>
          <a:xfrm>
            <a:off x="3396750" y="3510688"/>
            <a:ext cx="19131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2" name="Google Shape;162;p29"/>
          <p:cNvSpPr txBox="1"/>
          <p:nvPr>
            <p:ph idx="4" type="title"/>
          </p:nvPr>
        </p:nvSpPr>
        <p:spPr>
          <a:xfrm>
            <a:off x="719988" y="3007563"/>
            <a:ext cx="2350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63" name="Google Shape;163;p29"/>
          <p:cNvSpPr txBox="1"/>
          <p:nvPr>
            <p:ph idx="5" type="subTitle"/>
          </p:nvPr>
        </p:nvSpPr>
        <p:spPr>
          <a:xfrm>
            <a:off x="719988" y="3510688"/>
            <a:ext cx="19131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4" name="Google Shape;164;p29"/>
          <p:cNvSpPr txBox="1"/>
          <p:nvPr>
            <p:ph idx="6" type="title"/>
          </p:nvPr>
        </p:nvSpPr>
        <p:spPr>
          <a:xfrm>
            <a:off x="3396750" y="1605213"/>
            <a:ext cx="2350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65" name="Google Shape;165;p29"/>
          <p:cNvSpPr txBox="1"/>
          <p:nvPr>
            <p:ph idx="7" type="subTitle"/>
          </p:nvPr>
        </p:nvSpPr>
        <p:spPr>
          <a:xfrm>
            <a:off x="3396750" y="2108338"/>
            <a:ext cx="19131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6" name="Google Shape;166;p29"/>
          <p:cNvSpPr txBox="1"/>
          <p:nvPr>
            <p:ph idx="8" type="title"/>
          </p:nvPr>
        </p:nvSpPr>
        <p:spPr>
          <a:xfrm>
            <a:off x="6073488" y="1605213"/>
            <a:ext cx="2350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67" name="Google Shape;167;p29"/>
          <p:cNvSpPr txBox="1"/>
          <p:nvPr>
            <p:ph idx="9" type="subTitle"/>
          </p:nvPr>
        </p:nvSpPr>
        <p:spPr>
          <a:xfrm>
            <a:off x="6073488" y="2108338"/>
            <a:ext cx="19131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8" name="Google Shape;168;p29"/>
          <p:cNvSpPr txBox="1"/>
          <p:nvPr>
            <p:ph idx="13" type="title"/>
          </p:nvPr>
        </p:nvSpPr>
        <p:spPr>
          <a:xfrm>
            <a:off x="6073488" y="3007563"/>
            <a:ext cx="2350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69" name="Google Shape;169;p29"/>
          <p:cNvSpPr txBox="1"/>
          <p:nvPr>
            <p:ph idx="14" type="subTitle"/>
          </p:nvPr>
        </p:nvSpPr>
        <p:spPr>
          <a:xfrm>
            <a:off x="6073488" y="3510688"/>
            <a:ext cx="19131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0" name="Google Shape;170;p29"/>
          <p:cNvSpPr txBox="1"/>
          <p:nvPr>
            <p:ph idx="15" type="title"/>
          </p:nvPr>
        </p:nvSpPr>
        <p:spPr>
          <a:xfrm>
            <a:off x="720000" y="387600"/>
            <a:ext cx="6343200" cy="57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1" name="Google Shape;171;p2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1pPr>
            <a:lvl2pPr lvl="1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2pPr>
            <a:lvl3pPr lvl="2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3pPr>
            <a:lvl4pPr lvl="3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4pPr>
            <a:lvl5pPr lvl="4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5pPr>
            <a:lvl6pPr lvl="5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6pPr>
            <a:lvl7pPr lvl="6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7pPr>
            <a:lvl8pPr lvl="7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8pPr>
            <a:lvl9pPr lvl="8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12_1_1_3">
    <p:bg>
      <p:bgPr>
        <a:solidFill>
          <a:schemeClr val="lt1"/>
        </a:solidFill>
      </p:bgPr>
    </p:bg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30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-29125" y="-16350"/>
            <a:ext cx="9221250" cy="5176199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30"/>
          <p:cNvSpPr txBox="1"/>
          <p:nvPr>
            <p:ph type="title"/>
          </p:nvPr>
        </p:nvSpPr>
        <p:spPr>
          <a:xfrm>
            <a:off x="720000" y="387600"/>
            <a:ext cx="6343200" cy="57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5" name="Google Shape;175;p3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1pPr>
            <a:lvl2pPr lvl="1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2pPr>
            <a:lvl3pPr lvl="2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3pPr>
            <a:lvl4pPr lvl="3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4pPr>
            <a:lvl5pPr lvl="4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5pPr>
            <a:lvl6pPr lvl="5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6pPr>
            <a:lvl7pPr lvl="6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7pPr>
            <a:lvl8pPr lvl="7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8pPr>
            <a:lvl9pPr lvl="8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457200" y="414000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457200" y="1121450"/>
            <a:ext cx="8229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">
  <p:cSld name="CUSTOM_2"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31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-17475" y="-9800"/>
            <a:ext cx="9197925" cy="5163101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1"/>
          <p:cNvSpPr txBox="1"/>
          <p:nvPr>
            <p:ph idx="1" type="subTitle"/>
          </p:nvPr>
        </p:nvSpPr>
        <p:spPr>
          <a:xfrm>
            <a:off x="810000" y="3337200"/>
            <a:ext cx="3062100" cy="10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179" name="Google Shape;179;p31"/>
          <p:cNvSpPr txBox="1"/>
          <p:nvPr>
            <p:ph type="title"/>
          </p:nvPr>
        </p:nvSpPr>
        <p:spPr>
          <a:xfrm>
            <a:off x="810000" y="540000"/>
            <a:ext cx="3763500" cy="279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0" name="Google Shape;180;p3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1pPr>
            <a:lvl2pPr lvl="1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2pPr>
            <a:lvl3pPr lvl="2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3pPr>
            <a:lvl4pPr lvl="3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4pPr>
            <a:lvl5pPr lvl="4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5pPr>
            <a:lvl6pPr lvl="5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6pPr>
            <a:lvl7pPr lvl="6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7pPr>
            <a:lvl8pPr lvl="7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8pPr>
            <a:lvl9pPr lvl="8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 1">
  <p:cSld name="BIG_NUMBER_1"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9125" y="-11825"/>
            <a:ext cx="9184849" cy="5161925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32"/>
          <p:cNvSpPr txBox="1"/>
          <p:nvPr>
            <p:ph hasCustomPrompt="1" type="title"/>
          </p:nvPr>
        </p:nvSpPr>
        <p:spPr>
          <a:xfrm>
            <a:off x="720000" y="1387100"/>
            <a:ext cx="5857500" cy="146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9600"/>
              <a:buNone/>
              <a:defRPr sz="9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84" name="Google Shape;184;p32"/>
          <p:cNvSpPr txBox="1"/>
          <p:nvPr>
            <p:ph idx="1" type="subTitle"/>
          </p:nvPr>
        </p:nvSpPr>
        <p:spPr>
          <a:xfrm>
            <a:off x="720000" y="2853425"/>
            <a:ext cx="5857500" cy="573900"/>
          </a:xfrm>
          <a:prstGeom prst="rect">
            <a:avLst/>
          </a:prstGeom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85" name="Google Shape;185;p3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1pPr>
            <a:lvl2pPr lvl="1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2pPr>
            <a:lvl3pPr lvl="2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3pPr>
            <a:lvl4pPr lvl="3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4pPr>
            <a:lvl5pPr lvl="4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5pPr>
            <a:lvl6pPr lvl="5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6pPr>
            <a:lvl7pPr lvl="6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7pPr>
            <a:lvl8pPr lvl="7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8pPr>
            <a:lvl9pPr lvl="8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4800" y="-11650"/>
            <a:ext cx="9193601" cy="5166800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33"/>
          <p:cNvSpPr txBox="1"/>
          <p:nvPr>
            <p:ph hasCustomPrompt="1" type="title"/>
          </p:nvPr>
        </p:nvSpPr>
        <p:spPr>
          <a:xfrm>
            <a:off x="1989600" y="1227313"/>
            <a:ext cx="5164800" cy="82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89" name="Google Shape;189;p33"/>
          <p:cNvSpPr txBox="1"/>
          <p:nvPr>
            <p:ph idx="1" type="subTitle"/>
          </p:nvPr>
        </p:nvSpPr>
        <p:spPr>
          <a:xfrm>
            <a:off x="1989600" y="2055635"/>
            <a:ext cx="5164800" cy="44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0" name="Google Shape;190;p33"/>
          <p:cNvSpPr txBox="1"/>
          <p:nvPr>
            <p:ph hasCustomPrompt="1" idx="2" type="title"/>
          </p:nvPr>
        </p:nvSpPr>
        <p:spPr>
          <a:xfrm>
            <a:off x="1989600" y="2642658"/>
            <a:ext cx="5164800" cy="82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91" name="Google Shape;191;p33"/>
          <p:cNvSpPr txBox="1"/>
          <p:nvPr>
            <p:ph idx="3" type="subTitle"/>
          </p:nvPr>
        </p:nvSpPr>
        <p:spPr>
          <a:xfrm>
            <a:off x="1989600" y="3470981"/>
            <a:ext cx="5164800" cy="44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2" name="Google Shape;192;p3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1pPr>
            <a:lvl2pPr lvl="1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2pPr>
            <a:lvl3pPr lvl="2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3pPr>
            <a:lvl4pPr lvl="3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4pPr>
            <a:lvl5pPr lvl="4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5pPr>
            <a:lvl6pPr lvl="5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6pPr>
            <a:lvl7pPr lvl="6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7pPr>
            <a:lvl8pPr lvl="7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8pPr>
            <a:lvl9pPr lvl="8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2_2"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34"/>
          <p:cNvPicPr preferRelativeResize="0"/>
          <p:nvPr/>
        </p:nvPicPr>
        <p:blipFill rotWithShape="1">
          <a:blip r:embed="rId2">
            <a:alphaModFix/>
          </a:blip>
          <a:srcRect b="99" l="0" r="0" t="89"/>
          <a:stretch/>
        </p:blipFill>
        <p:spPr>
          <a:xfrm>
            <a:off x="-20750" y="-11650"/>
            <a:ext cx="9204475" cy="5166800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34"/>
          <p:cNvSpPr txBox="1"/>
          <p:nvPr>
            <p:ph idx="1" type="subTitle"/>
          </p:nvPr>
        </p:nvSpPr>
        <p:spPr>
          <a:xfrm>
            <a:off x="4943625" y="2275350"/>
            <a:ext cx="2476200" cy="130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196" name="Google Shape;196;p34"/>
          <p:cNvSpPr txBox="1"/>
          <p:nvPr>
            <p:ph type="title"/>
          </p:nvPr>
        </p:nvSpPr>
        <p:spPr>
          <a:xfrm>
            <a:off x="720000" y="387600"/>
            <a:ext cx="6343200" cy="57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7" name="Google Shape;197;p3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1pPr>
            <a:lvl2pPr lvl="1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2pPr>
            <a:lvl3pPr lvl="2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3pPr>
            <a:lvl4pPr lvl="3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4pPr>
            <a:lvl5pPr lvl="4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5pPr>
            <a:lvl6pPr lvl="5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6pPr>
            <a:lvl7pPr lvl="6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7pPr>
            <a:lvl8pPr lvl="7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8pPr>
            <a:lvl9pPr lvl="8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9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-23301" y="-9475"/>
            <a:ext cx="9190601" cy="5162449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35"/>
          <p:cNvSpPr txBox="1"/>
          <p:nvPr>
            <p:ph type="ctrTitle"/>
          </p:nvPr>
        </p:nvSpPr>
        <p:spPr>
          <a:xfrm>
            <a:off x="2608425" y="692400"/>
            <a:ext cx="3927000" cy="74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01" name="Google Shape;201;p35"/>
          <p:cNvSpPr txBox="1"/>
          <p:nvPr>
            <p:ph idx="1" type="subTitle"/>
          </p:nvPr>
        </p:nvSpPr>
        <p:spPr>
          <a:xfrm>
            <a:off x="1712225" y="1435725"/>
            <a:ext cx="5719500" cy="6174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02" name="Google Shape;202;p35"/>
          <p:cNvSpPr txBox="1"/>
          <p:nvPr>
            <p:ph idx="2" type="subTitle"/>
          </p:nvPr>
        </p:nvSpPr>
        <p:spPr>
          <a:xfrm>
            <a:off x="3050125" y="2053125"/>
            <a:ext cx="3043800" cy="78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3" name="Google Shape;203;p35"/>
          <p:cNvSpPr txBox="1"/>
          <p:nvPr/>
        </p:nvSpPr>
        <p:spPr>
          <a:xfrm>
            <a:off x="1949825" y="3801825"/>
            <a:ext cx="5251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CREDITS: This presentation template was created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1"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including icons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1"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,</a:t>
            </a: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and infographics &amp; images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04" name="Google Shape;204;p3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1pPr>
            <a:lvl2pPr lvl="1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2pPr>
            <a:lvl3pPr lvl="2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3pPr>
            <a:lvl4pPr lvl="3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4pPr>
            <a:lvl5pPr lvl="4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5pPr>
            <a:lvl6pPr lvl="5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6pPr>
            <a:lvl7pPr lvl="6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7pPr>
            <a:lvl8pPr lvl="7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8pPr>
            <a:lvl9pPr lvl="8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7"/>
          <p:cNvSpPr txBox="1"/>
          <p:nvPr>
            <p:ph type="ctrTitle"/>
          </p:nvPr>
        </p:nvSpPr>
        <p:spPr>
          <a:xfrm>
            <a:off x="457200" y="414000"/>
            <a:ext cx="8229600" cy="143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b="1" sz="52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11" name="Google Shape;211;p37"/>
          <p:cNvSpPr txBox="1"/>
          <p:nvPr>
            <p:ph idx="1" type="subTitle"/>
          </p:nvPr>
        </p:nvSpPr>
        <p:spPr>
          <a:xfrm>
            <a:off x="457200" y="1702950"/>
            <a:ext cx="8229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12" name="Google Shape;212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15" name="Google Shape;215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9"/>
          <p:cNvSpPr txBox="1"/>
          <p:nvPr>
            <p:ph type="title"/>
          </p:nvPr>
        </p:nvSpPr>
        <p:spPr>
          <a:xfrm>
            <a:off x="457200" y="414000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8" name="Google Shape;218;p39"/>
          <p:cNvSpPr txBox="1"/>
          <p:nvPr>
            <p:ph idx="1" type="body"/>
          </p:nvPr>
        </p:nvSpPr>
        <p:spPr>
          <a:xfrm>
            <a:off x="457200" y="1121450"/>
            <a:ext cx="8229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" name="Google Shape;219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0"/>
          <p:cNvSpPr txBox="1"/>
          <p:nvPr>
            <p:ph type="title"/>
          </p:nvPr>
        </p:nvSpPr>
        <p:spPr>
          <a:xfrm>
            <a:off x="457200" y="414000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2" name="Google Shape;222;p4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" name="Google Shape;223;p4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4" name="Google Shape;224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41"/>
          <p:cNvSpPr txBox="1"/>
          <p:nvPr>
            <p:ph type="title"/>
          </p:nvPr>
        </p:nvSpPr>
        <p:spPr>
          <a:xfrm>
            <a:off x="457200" y="414000"/>
            <a:ext cx="8229600" cy="49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1"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7" name="Google Shape;227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457200" y="414000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4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30" name="Google Shape;230;p4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1" name="Google Shape;231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34" name="Google Shape;234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4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4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38" name="Google Shape;238;p44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39" name="Google Shape;239;p44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0" name="Google Shape;240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45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243" name="Google Shape;243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46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46" name="Google Shape;246;p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" name="Google Shape;247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1">
    <p:bg>
      <p:bgPr>
        <a:solidFill>
          <a:schemeClr val="lt1"/>
        </a:solidFill>
      </p:bgPr>
    </p:bg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251;p4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7200" y="-11650"/>
            <a:ext cx="9198400" cy="5166800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48"/>
          <p:cNvSpPr txBox="1"/>
          <p:nvPr>
            <p:ph type="ctrTitle"/>
          </p:nvPr>
        </p:nvSpPr>
        <p:spPr>
          <a:xfrm>
            <a:off x="1345800" y="1143300"/>
            <a:ext cx="6452400" cy="245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50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253" name="Google Shape;253;p48"/>
          <p:cNvSpPr txBox="1"/>
          <p:nvPr>
            <p:ph idx="1" type="subTitle"/>
          </p:nvPr>
        </p:nvSpPr>
        <p:spPr>
          <a:xfrm>
            <a:off x="2198600" y="3594300"/>
            <a:ext cx="4746600" cy="405900"/>
          </a:xfrm>
          <a:prstGeom prst="rect">
            <a:avLst/>
          </a:prstGeom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">
  <p:cSld name="TITLE_AND_BODY_1"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49"/>
          <p:cNvPicPr preferRelativeResize="0"/>
          <p:nvPr/>
        </p:nvPicPr>
        <p:blipFill rotWithShape="1">
          <a:blip r:embed="rId2">
            <a:alphaModFix/>
          </a:blip>
          <a:srcRect b="19" l="0" r="0" t="29"/>
          <a:stretch/>
        </p:blipFill>
        <p:spPr>
          <a:xfrm>
            <a:off x="-23300" y="-9475"/>
            <a:ext cx="9190601" cy="5162450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49"/>
          <p:cNvSpPr txBox="1"/>
          <p:nvPr>
            <p:ph type="title"/>
          </p:nvPr>
        </p:nvSpPr>
        <p:spPr>
          <a:xfrm>
            <a:off x="720000" y="387600"/>
            <a:ext cx="6343200" cy="57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7" name="Google Shape;257;p49"/>
          <p:cNvSpPr txBox="1"/>
          <p:nvPr>
            <p:ph idx="1" type="body"/>
          </p:nvPr>
        </p:nvSpPr>
        <p:spPr>
          <a:xfrm>
            <a:off x="720000" y="1065500"/>
            <a:ext cx="7704000" cy="353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200">
                <a:solidFill>
                  <a:srgbClr val="434343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bg>
      <p:bgPr>
        <a:solidFill>
          <a:schemeClr val="lt1"/>
        </a:solidFill>
      </p:bgPr>
    </p:bg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Google Shape;259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-35151" y="-17475"/>
            <a:ext cx="9214301" cy="5178450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50"/>
          <p:cNvSpPr txBox="1"/>
          <p:nvPr>
            <p:ph type="title"/>
          </p:nvPr>
        </p:nvSpPr>
        <p:spPr>
          <a:xfrm>
            <a:off x="3348500" y="1742775"/>
            <a:ext cx="19227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61" name="Google Shape;261;p50"/>
          <p:cNvSpPr txBox="1"/>
          <p:nvPr>
            <p:ph hasCustomPrompt="1" idx="2" type="title"/>
          </p:nvPr>
        </p:nvSpPr>
        <p:spPr>
          <a:xfrm>
            <a:off x="6312050" y="3040500"/>
            <a:ext cx="572700" cy="572700"/>
          </a:xfrm>
          <a:prstGeom prst="rect">
            <a:avLst/>
          </a:prstGeom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1" sz="2400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62" name="Google Shape;262;p50"/>
          <p:cNvSpPr txBox="1"/>
          <p:nvPr>
            <p:ph idx="1" type="subTitle"/>
          </p:nvPr>
        </p:nvSpPr>
        <p:spPr>
          <a:xfrm>
            <a:off x="3348500" y="2253100"/>
            <a:ext cx="19227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3" name="Google Shape;263;p50"/>
          <p:cNvSpPr txBox="1"/>
          <p:nvPr>
            <p:ph idx="3" type="title"/>
          </p:nvPr>
        </p:nvSpPr>
        <p:spPr>
          <a:xfrm>
            <a:off x="6235850" y="1742775"/>
            <a:ext cx="19227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64" name="Google Shape;264;p50"/>
          <p:cNvSpPr txBox="1"/>
          <p:nvPr>
            <p:ph idx="4" type="subTitle"/>
          </p:nvPr>
        </p:nvSpPr>
        <p:spPr>
          <a:xfrm>
            <a:off x="6235850" y="2253100"/>
            <a:ext cx="19227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5" name="Google Shape;265;p50"/>
          <p:cNvSpPr txBox="1"/>
          <p:nvPr>
            <p:ph idx="5" type="title"/>
          </p:nvPr>
        </p:nvSpPr>
        <p:spPr>
          <a:xfrm>
            <a:off x="3348500" y="3608375"/>
            <a:ext cx="19227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66" name="Google Shape;266;p50"/>
          <p:cNvSpPr txBox="1"/>
          <p:nvPr>
            <p:ph idx="6" type="subTitle"/>
          </p:nvPr>
        </p:nvSpPr>
        <p:spPr>
          <a:xfrm>
            <a:off x="3348500" y="4118700"/>
            <a:ext cx="18894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7" name="Google Shape;267;p50"/>
          <p:cNvSpPr txBox="1"/>
          <p:nvPr>
            <p:ph idx="7" type="title"/>
          </p:nvPr>
        </p:nvSpPr>
        <p:spPr>
          <a:xfrm>
            <a:off x="6235850" y="3608375"/>
            <a:ext cx="19227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68" name="Google Shape;268;p50"/>
          <p:cNvSpPr txBox="1"/>
          <p:nvPr>
            <p:ph idx="8" type="subTitle"/>
          </p:nvPr>
        </p:nvSpPr>
        <p:spPr>
          <a:xfrm>
            <a:off x="6235850" y="4118700"/>
            <a:ext cx="19227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9" name="Google Shape;269;p50"/>
          <p:cNvSpPr txBox="1"/>
          <p:nvPr>
            <p:ph hasCustomPrompt="1" idx="9" type="title"/>
          </p:nvPr>
        </p:nvSpPr>
        <p:spPr>
          <a:xfrm>
            <a:off x="3466250" y="3040500"/>
            <a:ext cx="572700" cy="572700"/>
          </a:xfrm>
          <a:prstGeom prst="rect">
            <a:avLst/>
          </a:prstGeom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1" sz="2400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70" name="Google Shape;270;p50"/>
          <p:cNvSpPr txBox="1"/>
          <p:nvPr>
            <p:ph hasCustomPrompt="1" idx="13" type="title"/>
          </p:nvPr>
        </p:nvSpPr>
        <p:spPr>
          <a:xfrm>
            <a:off x="3466250" y="1119000"/>
            <a:ext cx="572700" cy="572700"/>
          </a:xfrm>
          <a:prstGeom prst="rect">
            <a:avLst/>
          </a:prstGeom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1" sz="2400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71" name="Google Shape;271;p50"/>
          <p:cNvSpPr txBox="1"/>
          <p:nvPr>
            <p:ph hasCustomPrompt="1" idx="14" type="title"/>
          </p:nvPr>
        </p:nvSpPr>
        <p:spPr>
          <a:xfrm>
            <a:off x="6312050" y="1119000"/>
            <a:ext cx="572700" cy="572700"/>
          </a:xfrm>
          <a:prstGeom prst="rect">
            <a:avLst/>
          </a:prstGeom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1" sz="2400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72" name="Google Shape;272;p50"/>
          <p:cNvSpPr txBox="1"/>
          <p:nvPr>
            <p:ph idx="15" type="title"/>
          </p:nvPr>
        </p:nvSpPr>
        <p:spPr>
          <a:xfrm>
            <a:off x="720000" y="387600"/>
            <a:ext cx="6343200" cy="57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_HEADER_1"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51"/>
          <p:cNvPicPr preferRelativeResize="0"/>
          <p:nvPr/>
        </p:nvPicPr>
        <p:blipFill rotWithShape="1">
          <a:blip r:embed="rId2">
            <a:alphaModFix/>
          </a:blip>
          <a:srcRect b="19" l="0" r="0" t="29"/>
          <a:stretch/>
        </p:blipFill>
        <p:spPr>
          <a:xfrm>
            <a:off x="-27200" y="-11650"/>
            <a:ext cx="9198401" cy="5166800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51"/>
          <p:cNvSpPr txBox="1"/>
          <p:nvPr>
            <p:ph type="title"/>
          </p:nvPr>
        </p:nvSpPr>
        <p:spPr>
          <a:xfrm>
            <a:off x="720000" y="1948344"/>
            <a:ext cx="77040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76" name="Google Shape;276;p51"/>
          <p:cNvSpPr txBox="1"/>
          <p:nvPr>
            <p:ph hasCustomPrompt="1" idx="2" type="title"/>
          </p:nvPr>
        </p:nvSpPr>
        <p:spPr>
          <a:xfrm>
            <a:off x="4039075" y="787325"/>
            <a:ext cx="1065900" cy="1065900"/>
          </a:xfrm>
          <a:prstGeom prst="rect">
            <a:avLst/>
          </a:prstGeom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4500"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77" name="Google Shape;277;p51"/>
          <p:cNvSpPr txBox="1"/>
          <p:nvPr>
            <p:ph idx="1" type="subTitle"/>
          </p:nvPr>
        </p:nvSpPr>
        <p:spPr>
          <a:xfrm>
            <a:off x="2031900" y="3019775"/>
            <a:ext cx="5080200" cy="480900"/>
          </a:xfrm>
          <a:prstGeom prst="rect">
            <a:avLst/>
          </a:prstGeom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457200" y="414000"/>
            <a:ext cx="8229600" cy="49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1" sz="25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 1">
  <p:cSld name="ONE_COLUMN_TEXT_1"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Google Shape;279;p52"/>
          <p:cNvPicPr preferRelativeResize="0"/>
          <p:nvPr/>
        </p:nvPicPr>
        <p:blipFill rotWithShape="1">
          <a:blip r:embed="rId2">
            <a:alphaModFix/>
          </a:blip>
          <a:srcRect b="0" l="59" r="59" t="0"/>
          <a:stretch/>
        </p:blipFill>
        <p:spPr>
          <a:xfrm>
            <a:off x="-35900" y="-13010"/>
            <a:ext cx="9198401" cy="5169520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52"/>
          <p:cNvSpPr txBox="1"/>
          <p:nvPr>
            <p:ph idx="1" type="body"/>
          </p:nvPr>
        </p:nvSpPr>
        <p:spPr>
          <a:xfrm>
            <a:off x="1105025" y="1402600"/>
            <a:ext cx="5395500" cy="280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81" name="Google Shape;281;p52"/>
          <p:cNvSpPr txBox="1"/>
          <p:nvPr>
            <p:ph type="title"/>
          </p:nvPr>
        </p:nvSpPr>
        <p:spPr>
          <a:xfrm>
            <a:off x="720000" y="387600"/>
            <a:ext cx="6343200" cy="57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">
  <p:cSld name="SECTION_TITLE_AND_DESCRIPTION_1"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Google Shape;283;p53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-27200" y="-11650"/>
            <a:ext cx="9198400" cy="5166800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53"/>
          <p:cNvSpPr txBox="1"/>
          <p:nvPr>
            <p:ph type="title"/>
          </p:nvPr>
        </p:nvSpPr>
        <p:spPr>
          <a:xfrm>
            <a:off x="1684275" y="1036950"/>
            <a:ext cx="4430100" cy="98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85" name="Google Shape;285;p53"/>
          <p:cNvSpPr txBox="1"/>
          <p:nvPr>
            <p:ph idx="1" type="subTitle"/>
          </p:nvPr>
        </p:nvSpPr>
        <p:spPr>
          <a:xfrm>
            <a:off x="1684275" y="2018250"/>
            <a:ext cx="4430100" cy="2088300"/>
          </a:xfrm>
          <a:prstGeom prst="rect">
            <a:avLst/>
          </a:prstGeom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4">
    <p:bg>
      <p:bgPr>
        <a:solidFill>
          <a:schemeClr val="lt1"/>
        </a:solidFill>
      </p:bgPr>
    </p:bg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" name="Google Shape;287;p54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-31175" y="-17475"/>
            <a:ext cx="9225424" cy="5178501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54"/>
          <p:cNvSpPr txBox="1"/>
          <p:nvPr>
            <p:ph type="title"/>
          </p:nvPr>
        </p:nvSpPr>
        <p:spPr>
          <a:xfrm>
            <a:off x="872388" y="2505713"/>
            <a:ext cx="2206500" cy="8445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89" name="Google Shape;289;p54"/>
          <p:cNvSpPr txBox="1"/>
          <p:nvPr>
            <p:ph idx="1" type="subTitle"/>
          </p:nvPr>
        </p:nvSpPr>
        <p:spPr>
          <a:xfrm>
            <a:off x="872388" y="3394925"/>
            <a:ext cx="2206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0" name="Google Shape;290;p54"/>
          <p:cNvSpPr txBox="1"/>
          <p:nvPr>
            <p:ph idx="2" type="title"/>
          </p:nvPr>
        </p:nvSpPr>
        <p:spPr>
          <a:xfrm>
            <a:off x="3468750" y="2505713"/>
            <a:ext cx="2206500" cy="84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91" name="Google Shape;291;p54"/>
          <p:cNvSpPr txBox="1"/>
          <p:nvPr>
            <p:ph idx="3" type="subTitle"/>
          </p:nvPr>
        </p:nvSpPr>
        <p:spPr>
          <a:xfrm>
            <a:off x="3468750" y="3394925"/>
            <a:ext cx="2206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2" name="Google Shape;292;p54"/>
          <p:cNvSpPr txBox="1"/>
          <p:nvPr>
            <p:ph idx="4" type="title"/>
          </p:nvPr>
        </p:nvSpPr>
        <p:spPr>
          <a:xfrm>
            <a:off x="6065088" y="2505713"/>
            <a:ext cx="2206500" cy="84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93" name="Google Shape;293;p54"/>
          <p:cNvSpPr txBox="1"/>
          <p:nvPr>
            <p:ph idx="5" type="subTitle"/>
          </p:nvPr>
        </p:nvSpPr>
        <p:spPr>
          <a:xfrm>
            <a:off x="6065088" y="3394925"/>
            <a:ext cx="2206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4" name="Google Shape;294;p54"/>
          <p:cNvSpPr txBox="1"/>
          <p:nvPr>
            <p:ph idx="6" type="title"/>
          </p:nvPr>
        </p:nvSpPr>
        <p:spPr>
          <a:xfrm>
            <a:off x="720000" y="387600"/>
            <a:ext cx="6343200" cy="57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1">
    <p:bg>
      <p:bgPr>
        <a:solidFill>
          <a:schemeClr val="lt1"/>
        </a:solidFill>
      </p:bgPr>
    </p:bg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" name="Google Shape;296;p55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-35425" y="-19885"/>
            <a:ext cx="9198401" cy="5163386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55"/>
          <p:cNvSpPr txBox="1"/>
          <p:nvPr>
            <p:ph type="title"/>
          </p:nvPr>
        </p:nvSpPr>
        <p:spPr>
          <a:xfrm>
            <a:off x="928425" y="2880150"/>
            <a:ext cx="4394400" cy="60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98" name="Google Shape;298;p55"/>
          <p:cNvSpPr txBox="1"/>
          <p:nvPr>
            <p:ph idx="1" type="subTitle"/>
          </p:nvPr>
        </p:nvSpPr>
        <p:spPr>
          <a:xfrm>
            <a:off x="928425" y="1663050"/>
            <a:ext cx="4394400" cy="121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CUSTOM_12_1_1_2">
    <p:bg>
      <p:bgPr>
        <a:solidFill>
          <a:schemeClr val="lt1"/>
        </a:solidFill>
      </p:bgPr>
    </p:bg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Google Shape;300;p56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-29125" y="-16350"/>
            <a:ext cx="9221250" cy="5176199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56"/>
          <p:cNvSpPr txBox="1"/>
          <p:nvPr>
            <p:ph type="title"/>
          </p:nvPr>
        </p:nvSpPr>
        <p:spPr>
          <a:xfrm>
            <a:off x="720000" y="387600"/>
            <a:ext cx="6343200" cy="57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2_1">
    <p:bg>
      <p:bgPr>
        <a:solidFill>
          <a:schemeClr val="lt1"/>
        </a:solidFill>
      </p:bgPr>
    </p:bg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Google Shape;303;p57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-20750" y="-11650"/>
            <a:ext cx="9204499" cy="5166800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57"/>
          <p:cNvSpPr txBox="1"/>
          <p:nvPr>
            <p:ph type="title"/>
          </p:nvPr>
        </p:nvSpPr>
        <p:spPr>
          <a:xfrm>
            <a:off x="720000" y="387600"/>
            <a:ext cx="6343200" cy="57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2_2">
    <p:bg>
      <p:bgPr>
        <a:solidFill>
          <a:schemeClr val="lt1"/>
        </a:solidFill>
      </p:bgPr>
    </p:bg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Google Shape;306;p5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1125" y="-17475"/>
            <a:ext cx="9225251" cy="5178449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58"/>
          <p:cNvSpPr txBox="1"/>
          <p:nvPr>
            <p:ph type="title"/>
          </p:nvPr>
        </p:nvSpPr>
        <p:spPr>
          <a:xfrm>
            <a:off x="720000" y="387600"/>
            <a:ext cx="6343200" cy="57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">
  <p:cSld name="CUSTOM_6_1"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p59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-31125" y="-17475"/>
            <a:ext cx="9225225" cy="5178450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59"/>
          <p:cNvSpPr txBox="1"/>
          <p:nvPr>
            <p:ph type="title"/>
          </p:nvPr>
        </p:nvSpPr>
        <p:spPr>
          <a:xfrm>
            <a:off x="1445100" y="1339550"/>
            <a:ext cx="2900400" cy="35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11" name="Google Shape;311;p59"/>
          <p:cNvSpPr txBox="1"/>
          <p:nvPr>
            <p:ph idx="1" type="subTitle"/>
          </p:nvPr>
        </p:nvSpPr>
        <p:spPr>
          <a:xfrm>
            <a:off x="1445100" y="1707325"/>
            <a:ext cx="2900400" cy="78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2" name="Google Shape;312;p59"/>
          <p:cNvSpPr txBox="1"/>
          <p:nvPr>
            <p:ph idx="2" type="title"/>
          </p:nvPr>
        </p:nvSpPr>
        <p:spPr>
          <a:xfrm>
            <a:off x="5523600" y="1339550"/>
            <a:ext cx="2900400" cy="35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13" name="Google Shape;313;p59"/>
          <p:cNvSpPr txBox="1"/>
          <p:nvPr>
            <p:ph idx="3" type="subTitle"/>
          </p:nvPr>
        </p:nvSpPr>
        <p:spPr>
          <a:xfrm>
            <a:off x="5523600" y="1707325"/>
            <a:ext cx="2900400" cy="78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4" name="Google Shape;314;p59"/>
          <p:cNvSpPr txBox="1"/>
          <p:nvPr>
            <p:ph idx="4" type="title"/>
          </p:nvPr>
        </p:nvSpPr>
        <p:spPr>
          <a:xfrm>
            <a:off x="1445100" y="2852075"/>
            <a:ext cx="2900400" cy="35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15" name="Google Shape;315;p59"/>
          <p:cNvSpPr txBox="1"/>
          <p:nvPr>
            <p:ph idx="5" type="subTitle"/>
          </p:nvPr>
        </p:nvSpPr>
        <p:spPr>
          <a:xfrm>
            <a:off x="1445100" y="3210275"/>
            <a:ext cx="2900400" cy="78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6" name="Google Shape;316;p59"/>
          <p:cNvSpPr txBox="1"/>
          <p:nvPr>
            <p:ph idx="6" type="title"/>
          </p:nvPr>
        </p:nvSpPr>
        <p:spPr>
          <a:xfrm>
            <a:off x="5523600" y="2852075"/>
            <a:ext cx="2900400" cy="35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17" name="Google Shape;317;p59"/>
          <p:cNvSpPr txBox="1"/>
          <p:nvPr>
            <p:ph idx="7" type="subTitle"/>
          </p:nvPr>
        </p:nvSpPr>
        <p:spPr>
          <a:xfrm>
            <a:off x="5523600" y="3210275"/>
            <a:ext cx="2900400" cy="78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8" name="Google Shape;318;p59"/>
          <p:cNvSpPr txBox="1"/>
          <p:nvPr>
            <p:ph idx="8" type="title"/>
          </p:nvPr>
        </p:nvSpPr>
        <p:spPr>
          <a:xfrm>
            <a:off x="720000" y="387600"/>
            <a:ext cx="6343200" cy="57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" name="Google Shape;320;p60"/>
          <p:cNvPicPr preferRelativeResize="0"/>
          <p:nvPr/>
        </p:nvPicPr>
        <p:blipFill rotWithShape="1">
          <a:blip r:embed="rId2">
            <a:alphaModFix/>
          </a:blip>
          <a:srcRect b="99" l="0" r="0" t="89"/>
          <a:stretch/>
        </p:blipFill>
        <p:spPr>
          <a:xfrm flipH="1" rot="10800000">
            <a:off x="-23300" y="-13074"/>
            <a:ext cx="9209575" cy="5169649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60"/>
          <p:cNvSpPr txBox="1"/>
          <p:nvPr>
            <p:ph idx="1" type="subTitle"/>
          </p:nvPr>
        </p:nvSpPr>
        <p:spPr>
          <a:xfrm>
            <a:off x="1715775" y="1898662"/>
            <a:ext cx="1954200" cy="66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22" name="Google Shape;322;p60"/>
          <p:cNvSpPr txBox="1"/>
          <p:nvPr>
            <p:ph idx="2" type="subTitle"/>
          </p:nvPr>
        </p:nvSpPr>
        <p:spPr>
          <a:xfrm>
            <a:off x="4804975" y="1898662"/>
            <a:ext cx="1954200" cy="66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23" name="Google Shape;323;p60"/>
          <p:cNvSpPr txBox="1"/>
          <p:nvPr>
            <p:ph idx="3" type="subTitle"/>
          </p:nvPr>
        </p:nvSpPr>
        <p:spPr>
          <a:xfrm>
            <a:off x="1715825" y="2565850"/>
            <a:ext cx="2623200" cy="136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4" name="Google Shape;324;p60"/>
          <p:cNvSpPr txBox="1"/>
          <p:nvPr>
            <p:ph idx="4" type="subTitle"/>
          </p:nvPr>
        </p:nvSpPr>
        <p:spPr>
          <a:xfrm>
            <a:off x="4805025" y="2565850"/>
            <a:ext cx="2623200" cy="136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 1">
  <p:cSld name="CAPTION_ONLY_1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61"/>
          <p:cNvSpPr txBox="1"/>
          <p:nvPr>
            <p:ph type="title"/>
          </p:nvPr>
        </p:nvSpPr>
        <p:spPr>
          <a:xfrm>
            <a:off x="2688075" y="1638900"/>
            <a:ext cx="3838200" cy="18657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4_1">
    <p:bg>
      <p:bgPr>
        <a:solidFill>
          <a:schemeClr val="lt1"/>
        </a:solidFill>
      </p:bgPr>
    </p:bg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" name="Google Shape;328;p6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9125" y="-14075"/>
            <a:ext cx="9202249" cy="5171649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62"/>
          <p:cNvSpPr txBox="1"/>
          <p:nvPr>
            <p:ph type="title"/>
          </p:nvPr>
        </p:nvSpPr>
        <p:spPr>
          <a:xfrm>
            <a:off x="1859803" y="1384450"/>
            <a:ext cx="2420700" cy="38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30" name="Google Shape;330;p62"/>
          <p:cNvSpPr txBox="1"/>
          <p:nvPr>
            <p:ph idx="1" type="subTitle"/>
          </p:nvPr>
        </p:nvSpPr>
        <p:spPr>
          <a:xfrm>
            <a:off x="1859800" y="1843500"/>
            <a:ext cx="2420700" cy="38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1" name="Google Shape;331;p62"/>
          <p:cNvSpPr txBox="1"/>
          <p:nvPr>
            <p:ph idx="2" type="title"/>
          </p:nvPr>
        </p:nvSpPr>
        <p:spPr>
          <a:xfrm>
            <a:off x="3781050" y="2527450"/>
            <a:ext cx="2420700" cy="38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32" name="Google Shape;332;p62"/>
          <p:cNvSpPr txBox="1"/>
          <p:nvPr>
            <p:ph idx="3" type="subTitle"/>
          </p:nvPr>
        </p:nvSpPr>
        <p:spPr>
          <a:xfrm>
            <a:off x="3781050" y="2986500"/>
            <a:ext cx="2420700" cy="38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3" name="Google Shape;333;p62"/>
          <p:cNvSpPr txBox="1"/>
          <p:nvPr>
            <p:ph idx="4" type="title"/>
          </p:nvPr>
        </p:nvSpPr>
        <p:spPr>
          <a:xfrm>
            <a:off x="5702300" y="3670450"/>
            <a:ext cx="2420700" cy="38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34" name="Google Shape;334;p62"/>
          <p:cNvSpPr txBox="1"/>
          <p:nvPr>
            <p:ph idx="5" type="subTitle"/>
          </p:nvPr>
        </p:nvSpPr>
        <p:spPr>
          <a:xfrm>
            <a:off x="5702300" y="4129500"/>
            <a:ext cx="2420700" cy="38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5" name="Google Shape;335;p62"/>
          <p:cNvSpPr txBox="1"/>
          <p:nvPr>
            <p:ph idx="6" type="title"/>
          </p:nvPr>
        </p:nvSpPr>
        <p:spPr>
          <a:xfrm>
            <a:off x="720000" y="387600"/>
            <a:ext cx="6343200" cy="57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2_1_1_1">
    <p:bg>
      <p:bgPr>
        <a:noFill/>
      </p:bgPr>
    </p:bg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337;p6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-29125" y="-11825"/>
            <a:ext cx="9184849" cy="5161925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63"/>
          <p:cNvSpPr txBox="1"/>
          <p:nvPr>
            <p:ph idx="1" type="subTitle"/>
          </p:nvPr>
        </p:nvSpPr>
        <p:spPr>
          <a:xfrm>
            <a:off x="4165300" y="2749163"/>
            <a:ext cx="4251000" cy="1220700"/>
          </a:xfrm>
          <a:prstGeom prst="rect">
            <a:avLst/>
          </a:prstGeom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339" name="Google Shape;339;p63"/>
          <p:cNvSpPr txBox="1"/>
          <p:nvPr>
            <p:ph type="title"/>
          </p:nvPr>
        </p:nvSpPr>
        <p:spPr>
          <a:xfrm>
            <a:off x="4165300" y="1276225"/>
            <a:ext cx="4251000" cy="147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 sz="9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 ">
  <p:cSld name="CUSTOM_7_1"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1" name="Google Shape;341;p6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-29125" y="-14075"/>
            <a:ext cx="9202249" cy="5171649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64"/>
          <p:cNvSpPr txBox="1"/>
          <p:nvPr>
            <p:ph type="title"/>
          </p:nvPr>
        </p:nvSpPr>
        <p:spPr>
          <a:xfrm>
            <a:off x="719988" y="1605213"/>
            <a:ext cx="2350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43" name="Google Shape;343;p64"/>
          <p:cNvSpPr txBox="1"/>
          <p:nvPr>
            <p:ph idx="1" type="subTitle"/>
          </p:nvPr>
        </p:nvSpPr>
        <p:spPr>
          <a:xfrm>
            <a:off x="719988" y="2108338"/>
            <a:ext cx="19131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4" name="Google Shape;344;p64"/>
          <p:cNvSpPr txBox="1"/>
          <p:nvPr>
            <p:ph idx="2" type="title"/>
          </p:nvPr>
        </p:nvSpPr>
        <p:spPr>
          <a:xfrm>
            <a:off x="3396750" y="3007563"/>
            <a:ext cx="2350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45" name="Google Shape;345;p64"/>
          <p:cNvSpPr txBox="1"/>
          <p:nvPr>
            <p:ph idx="3" type="subTitle"/>
          </p:nvPr>
        </p:nvSpPr>
        <p:spPr>
          <a:xfrm>
            <a:off x="3396750" y="3510688"/>
            <a:ext cx="19131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6" name="Google Shape;346;p64"/>
          <p:cNvSpPr txBox="1"/>
          <p:nvPr>
            <p:ph idx="4" type="title"/>
          </p:nvPr>
        </p:nvSpPr>
        <p:spPr>
          <a:xfrm>
            <a:off x="719988" y="3007563"/>
            <a:ext cx="2350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47" name="Google Shape;347;p64"/>
          <p:cNvSpPr txBox="1"/>
          <p:nvPr>
            <p:ph idx="5" type="subTitle"/>
          </p:nvPr>
        </p:nvSpPr>
        <p:spPr>
          <a:xfrm>
            <a:off x="719988" y="3510688"/>
            <a:ext cx="19131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8" name="Google Shape;348;p64"/>
          <p:cNvSpPr txBox="1"/>
          <p:nvPr>
            <p:ph idx="6" type="title"/>
          </p:nvPr>
        </p:nvSpPr>
        <p:spPr>
          <a:xfrm>
            <a:off x="3396750" y="1605213"/>
            <a:ext cx="2350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49" name="Google Shape;349;p64"/>
          <p:cNvSpPr txBox="1"/>
          <p:nvPr>
            <p:ph idx="7" type="subTitle"/>
          </p:nvPr>
        </p:nvSpPr>
        <p:spPr>
          <a:xfrm>
            <a:off x="3396750" y="2108338"/>
            <a:ext cx="19131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0" name="Google Shape;350;p64"/>
          <p:cNvSpPr txBox="1"/>
          <p:nvPr>
            <p:ph idx="8" type="title"/>
          </p:nvPr>
        </p:nvSpPr>
        <p:spPr>
          <a:xfrm>
            <a:off x="6073488" y="1605213"/>
            <a:ext cx="2350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51" name="Google Shape;351;p64"/>
          <p:cNvSpPr txBox="1"/>
          <p:nvPr>
            <p:ph idx="9" type="subTitle"/>
          </p:nvPr>
        </p:nvSpPr>
        <p:spPr>
          <a:xfrm>
            <a:off x="6073488" y="2108338"/>
            <a:ext cx="19131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2" name="Google Shape;352;p64"/>
          <p:cNvSpPr txBox="1"/>
          <p:nvPr>
            <p:ph idx="13" type="title"/>
          </p:nvPr>
        </p:nvSpPr>
        <p:spPr>
          <a:xfrm>
            <a:off x="6073488" y="3007563"/>
            <a:ext cx="2350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53" name="Google Shape;353;p64"/>
          <p:cNvSpPr txBox="1"/>
          <p:nvPr>
            <p:ph idx="14" type="subTitle"/>
          </p:nvPr>
        </p:nvSpPr>
        <p:spPr>
          <a:xfrm>
            <a:off x="6073488" y="3510688"/>
            <a:ext cx="19131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4" name="Google Shape;354;p64"/>
          <p:cNvSpPr txBox="1"/>
          <p:nvPr>
            <p:ph idx="15" type="title"/>
          </p:nvPr>
        </p:nvSpPr>
        <p:spPr>
          <a:xfrm>
            <a:off x="720000" y="387600"/>
            <a:ext cx="6343200" cy="57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12_1_1_3">
    <p:bg>
      <p:bgPr>
        <a:solidFill>
          <a:schemeClr val="lt1"/>
        </a:solidFill>
      </p:bgPr>
    </p:bg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6" name="Google Shape;356;p65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-29125" y="-16350"/>
            <a:ext cx="9221250" cy="5176199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65"/>
          <p:cNvSpPr txBox="1"/>
          <p:nvPr>
            <p:ph type="title"/>
          </p:nvPr>
        </p:nvSpPr>
        <p:spPr>
          <a:xfrm>
            <a:off x="720000" y="387600"/>
            <a:ext cx="6343200" cy="57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">
  <p:cSld name="CUSTOM_2"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Google Shape;359;p66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-17475" y="-9800"/>
            <a:ext cx="9197925" cy="5163101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66"/>
          <p:cNvSpPr txBox="1"/>
          <p:nvPr>
            <p:ph idx="1" type="subTitle"/>
          </p:nvPr>
        </p:nvSpPr>
        <p:spPr>
          <a:xfrm>
            <a:off x="810000" y="3337200"/>
            <a:ext cx="3062100" cy="10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361" name="Google Shape;361;p66"/>
          <p:cNvSpPr txBox="1"/>
          <p:nvPr>
            <p:ph type="title"/>
          </p:nvPr>
        </p:nvSpPr>
        <p:spPr>
          <a:xfrm>
            <a:off x="810000" y="540000"/>
            <a:ext cx="3763500" cy="279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 1">
  <p:cSld name="BIG_NUMBER_1"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3" name="Google Shape;363;p6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9125" y="-11825"/>
            <a:ext cx="9184849" cy="5161925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67"/>
          <p:cNvSpPr txBox="1"/>
          <p:nvPr>
            <p:ph hasCustomPrompt="1" type="title"/>
          </p:nvPr>
        </p:nvSpPr>
        <p:spPr>
          <a:xfrm>
            <a:off x="720000" y="1387100"/>
            <a:ext cx="5857500" cy="146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9600"/>
              <a:buNone/>
              <a:defRPr sz="9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365" name="Google Shape;365;p67"/>
          <p:cNvSpPr txBox="1"/>
          <p:nvPr>
            <p:ph idx="1" type="subTitle"/>
          </p:nvPr>
        </p:nvSpPr>
        <p:spPr>
          <a:xfrm>
            <a:off x="720000" y="2853425"/>
            <a:ext cx="5857500" cy="573900"/>
          </a:xfrm>
          <a:prstGeom prst="rect">
            <a:avLst/>
          </a:prstGeom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6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4800" y="-11650"/>
            <a:ext cx="9193601" cy="516680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68"/>
          <p:cNvSpPr txBox="1"/>
          <p:nvPr>
            <p:ph hasCustomPrompt="1" type="title"/>
          </p:nvPr>
        </p:nvSpPr>
        <p:spPr>
          <a:xfrm>
            <a:off x="1989600" y="1227313"/>
            <a:ext cx="5164800" cy="82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369" name="Google Shape;369;p68"/>
          <p:cNvSpPr txBox="1"/>
          <p:nvPr>
            <p:ph idx="1" type="subTitle"/>
          </p:nvPr>
        </p:nvSpPr>
        <p:spPr>
          <a:xfrm>
            <a:off x="1989600" y="2055635"/>
            <a:ext cx="5164800" cy="44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0" name="Google Shape;370;p68"/>
          <p:cNvSpPr txBox="1"/>
          <p:nvPr>
            <p:ph hasCustomPrompt="1" idx="2" type="title"/>
          </p:nvPr>
        </p:nvSpPr>
        <p:spPr>
          <a:xfrm>
            <a:off x="1989600" y="2642658"/>
            <a:ext cx="5164800" cy="82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371" name="Google Shape;371;p68"/>
          <p:cNvSpPr txBox="1"/>
          <p:nvPr>
            <p:ph idx="3" type="subTitle"/>
          </p:nvPr>
        </p:nvSpPr>
        <p:spPr>
          <a:xfrm>
            <a:off x="1989600" y="3470981"/>
            <a:ext cx="5164800" cy="44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2_2"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3" name="Google Shape;373;p69"/>
          <p:cNvPicPr preferRelativeResize="0"/>
          <p:nvPr/>
        </p:nvPicPr>
        <p:blipFill rotWithShape="1">
          <a:blip r:embed="rId2">
            <a:alphaModFix/>
          </a:blip>
          <a:srcRect b="99" l="0" r="0" t="89"/>
          <a:stretch/>
        </p:blipFill>
        <p:spPr>
          <a:xfrm>
            <a:off x="-20750" y="-11650"/>
            <a:ext cx="9204475" cy="5166800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p69"/>
          <p:cNvSpPr txBox="1"/>
          <p:nvPr>
            <p:ph idx="1" type="subTitle"/>
          </p:nvPr>
        </p:nvSpPr>
        <p:spPr>
          <a:xfrm>
            <a:off x="4943625" y="2275350"/>
            <a:ext cx="2476200" cy="130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375" name="Google Shape;375;p69"/>
          <p:cNvSpPr txBox="1"/>
          <p:nvPr>
            <p:ph type="title"/>
          </p:nvPr>
        </p:nvSpPr>
        <p:spPr>
          <a:xfrm>
            <a:off x="720000" y="387600"/>
            <a:ext cx="6343200" cy="57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9"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7" name="Google Shape;377;p7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-23301" y="-9475"/>
            <a:ext cx="9190601" cy="5162449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70"/>
          <p:cNvSpPr txBox="1"/>
          <p:nvPr>
            <p:ph type="ctrTitle"/>
          </p:nvPr>
        </p:nvSpPr>
        <p:spPr>
          <a:xfrm>
            <a:off x="2608425" y="692400"/>
            <a:ext cx="3927000" cy="74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79" name="Google Shape;379;p70"/>
          <p:cNvSpPr txBox="1"/>
          <p:nvPr>
            <p:ph idx="1" type="subTitle"/>
          </p:nvPr>
        </p:nvSpPr>
        <p:spPr>
          <a:xfrm>
            <a:off x="1712225" y="1435725"/>
            <a:ext cx="5719500" cy="6174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80" name="Google Shape;380;p70"/>
          <p:cNvSpPr txBox="1"/>
          <p:nvPr>
            <p:ph idx="2" type="subTitle"/>
          </p:nvPr>
        </p:nvSpPr>
        <p:spPr>
          <a:xfrm>
            <a:off x="3050125" y="2053125"/>
            <a:ext cx="3043800" cy="78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1" name="Google Shape;381;p70"/>
          <p:cNvSpPr txBox="1"/>
          <p:nvPr/>
        </p:nvSpPr>
        <p:spPr>
          <a:xfrm>
            <a:off x="1949825" y="3801825"/>
            <a:ext cx="5251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CREDITS: This presentation template was created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1"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including icons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1"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,</a:t>
            </a: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and infographics &amp; images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54.xml"/><Relationship Id="rId22" Type="http://schemas.openxmlformats.org/officeDocument/2006/relationships/slideLayout" Target="../slideLayouts/slideLayout56.xml"/><Relationship Id="rId21" Type="http://schemas.openxmlformats.org/officeDocument/2006/relationships/slideLayout" Target="../slideLayouts/slideLayout55.xml"/><Relationship Id="rId24" Type="http://schemas.openxmlformats.org/officeDocument/2006/relationships/slideLayout" Target="../slideLayouts/slideLayout58.xml"/><Relationship Id="rId23" Type="http://schemas.openxmlformats.org/officeDocument/2006/relationships/slideLayout" Target="../slideLayouts/slideLayout57.xml"/><Relationship Id="rId1" Type="http://schemas.openxmlformats.org/officeDocument/2006/relationships/slideLayout" Target="../slideLayouts/slideLayout35.xml"/><Relationship Id="rId2" Type="http://schemas.openxmlformats.org/officeDocument/2006/relationships/slideLayout" Target="../slideLayouts/slideLayout36.xml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26" Type="http://schemas.openxmlformats.org/officeDocument/2006/relationships/slideLayout" Target="../slideLayouts/slideLayout60.xml"/><Relationship Id="rId25" Type="http://schemas.openxmlformats.org/officeDocument/2006/relationships/slideLayout" Target="../slideLayouts/slideLayout59.xml"/><Relationship Id="rId28" Type="http://schemas.openxmlformats.org/officeDocument/2006/relationships/slideLayout" Target="../slideLayouts/slideLayout62.xml"/><Relationship Id="rId27" Type="http://schemas.openxmlformats.org/officeDocument/2006/relationships/slideLayout" Target="../slideLayouts/slideLayout61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29" Type="http://schemas.openxmlformats.org/officeDocument/2006/relationships/slideLayout" Target="../slideLayouts/slideLayout63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Relationship Id="rId31" Type="http://schemas.openxmlformats.org/officeDocument/2006/relationships/slideLayout" Target="../slideLayouts/slideLayout65.xml"/><Relationship Id="rId30" Type="http://schemas.openxmlformats.org/officeDocument/2006/relationships/slideLayout" Target="../slideLayouts/slideLayout64.xml"/><Relationship Id="rId11" Type="http://schemas.openxmlformats.org/officeDocument/2006/relationships/slideLayout" Target="../slideLayouts/slideLayout45.xml"/><Relationship Id="rId33" Type="http://schemas.openxmlformats.org/officeDocument/2006/relationships/slideLayout" Target="../slideLayouts/slideLayout67.xml"/><Relationship Id="rId10" Type="http://schemas.openxmlformats.org/officeDocument/2006/relationships/slideLayout" Target="../slideLayouts/slideLayout44.xml"/><Relationship Id="rId32" Type="http://schemas.openxmlformats.org/officeDocument/2006/relationships/slideLayout" Target="../slideLayouts/slideLayout66.xml"/><Relationship Id="rId13" Type="http://schemas.openxmlformats.org/officeDocument/2006/relationships/slideLayout" Target="../slideLayouts/slideLayout47.xml"/><Relationship Id="rId35" Type="http://schemas.openxmlformats.org/officeDocument/2006/relationships/theme" Target="../theme/theme1.xml"/><Relationship Id="rId12" Type="http://schemas.openxmlformats.org/officeDocument/2006/relationships/slideLayout" Target="../slideLayouts/slideLayout46.xml"/><Relationship Id="rId34" Type="http://schemas.openxmlformats.org/officeDocument/2006/relationships/slideLayout" Target="../slideLayouts/slideLayout68.xml"/><Relationship Id="rId15" Type="http://schemas.openxmlformats.org/officeDocument/2006/relationships/slideLayout" Target="../slideLayouts/slideLayout49.xml"/><Relationship Id="rId14" Type="http://schemas.openxmlformats.org/officeDocument/2006/relationships/slideLayout" Target="../slideLayouts/slideLayout48.xml"/><Relationship Id="rId17" Type="http://schemas.openxmlformats.org/officeDocument/2006/relationships/slideLayout" Target="../slideLayouts/slideLayout51.xml"/><Relationship Id="rId16" Type="http://schemas.openxmlformats.org/officeDocument/2006/relationships/slideLayout" Target="../slideLayouts/slideLayout50.xml"/><Relationship Id="rId19" Type="http://schemas.openxmlformats.org/officeDocument/2006/relationships/slideLayout" Target="../slideLayouts/slideLayout53.xml"/><Relationship Id="rId18" Type="http://schemas.openxmlformats.org/officeDocument/2006/relationships/slideLayout" Target="../slideLayouts/slideLayout5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414000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b="1" sz="2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121450"/>
            <a:ext cx="8229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6"/>
          <p:cNvSpPr txBox="1"/>
          <p:nvPr>
            <p:ph type="title"/>
          </p:nvPr>
        </p:nvSpPr>
        <p:spPr>
          <a:xfrm>
            <a:off x="457200" y="414000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b="1" sz="2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/>
        </p:txBody>
      </p:sp>
      <p:sp>
        <p:nvSpPr>
          <p:cNvPr id="207" name="Google Shape;207;p36"/>
          <p:cNvSpPr txBox="1"/>
          <p:nvPr>
            <p:ph idx="1" type="body"/>
          </p:nvPr>
        </p:nvSpPr>
        <p:spPr>
          <a:xfrm>
            <a:off x="457200" y="1121450"/>
            <a:ext cx="8229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08" name="Google Shape;208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1" r:id="rId10"/>
    <p:sldLayoutId id="2147483692" r:id="rId11"/>
    <p:sldLayoutId id="2147483693" r:id="rId12"/>
    <p:sldLayoutId id="2147483694" r:id="rId13"/>
    <p:sldLayoutId id="2147483695" r:id="rId14"/>
    <p:sldLayoutId id="2147483696" r:id="rId15"/>
    <p:sldLayoutId id="2147483697" r:id="rId16"/>
    <p:sldLayoutId id="2147483698" r:id="rId17"/>
    <p:sldLayoutId id="2147483699" r:id="rId18"/>
    <p:sldLayoutId id="2147483700" r:id="rId19"/>
    <p:sldLayoutId id="2147483701" r:id="rId20"/>
    <p:sldLayoutId id="2147483702" r:id="rId21"/>
    <p:sldLayoutId id="2147483703" r:id="rId22"/>
    <p:sldLayoutId id="2147483704" r:id="rId23"/>
    <p:sldLayoutId id="2147483705" r:id="rId24"/>
    <p:sldLayoutId id="2147483706" r:id="rId25"/>
    <p:sldLayoutId id="2147483707" r:id="rId26"/>
    <p:sldLayoutId id="2147483708" r:id="rId27"/>
    <p:sldLayoutId id="2147483709" r:id="rId28"/>
    <p:sldLayoutId id="2147483710" r:id="rId29"/>
    <p:sldLayoutId id="2147483711" r:id="rId30"/>
    <p:sldLayoutId id="2147483712" r:id="rId31"/>
    <p:sldLayoutId id="2147483713" r:id="rId32"/>
    <p:sldLayoutId id="2147483714" r:id="rId33"/>
    <p:sldLayoutId id="2147483715" r:id="rId34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7.png"/><Relationship Id="rId4" Type="http://schemas.openxmlformats.org/officeDocument/2006/relationships/image" Target="../media/image51.png"/><Relationship Id="rId5" Type="http://schemas.openxmlformats.org/officeDocument/2006/relationships/image" Target="../media/image3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3.png"/><Relationship Id="rId4" Type="http://schemas.openxmlformats.org/officeDocument/2006/relationships/image" Target="../media/image50.png"/><Relationship Id="rId5" Type="http://schemas.openxmlformats.org/officeDocument/2006/relationships/image" Target="../media/image51.png"/><Relationship Id="rId6" Type="http://schemas.openxmlformats.org/officeDocument/2006/relationships/image" Target="../media/image3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4.png"/><Relationship Id="rId4" Type="http://schemas.openxmlformats.org/officeDocument/2006/relationships/image" Target="../media/image42.png"/><Relationship Id="rId5" Type="http://schemas.openxmlformats.org/officeDocument/2006/relationships/image" Target="../media/image51.png"/><Relationship Id="rId6" Type="http://schemas.openxmlformats.org/officeDocument/2006/relationships/image" Target="../media/image3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8.png"/><Relationship Id="rId4" Type="http://schemas.openxmlformats.org/officeDocument/2006/relationships/image" Target="../media/image51.png"/><Relationship Id="rId5" Type="http://schemas.openxmlformats.org/officeDocument/2006/relationships/image" Target="../media/image49.png"/><Relationship Id="rId6" Type="http://schemas.openxmlformats.org/officeDocument/2006/relationships/image" Target="../media/image3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6.png"/><Relationship Id="rId4" Type="http://schemas.openxmlformats.org/officeDocument/2006/relationships/image" Target="../media/image45.png"/><Relationship Id="rId5" Type="http://schemas.openxmlformats.org/officeDocument/2006/relationships/image" Target="../media/image51.png"/><Relationship Id="rId6" Type="http://schemas.openxmlformats.org/officeDocument/2006/relationships/image" Target="../media/image3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4.png"/><Relationship Id="rId4" Type="http://schemas.openxmlformats.org/officeDocument/2006/relationships/image" Target="../media/image53.png"/><Relationship Id="rId5" Type="http://schemas.openxmlformats.org/officeDocument/2006/relationships/image" Target="../media/image51.png"/><Relationship Id="rId6" Type="http://schemas.openxmlformats.org/officeDocument/2006/relationships/image" Target="../media/image3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2.png"/><Relationship Id="rId4" Type="http://schemas.openxmlformats.org/officeDocument/2006/relationships/image" Target="../media/image55.png"/><Relationship Id="rId5" Type="http://schemas.openxmlformats.org/officeDocument/2006/relationships/image" Target="../media/image37.png"/><Relationship Id="rId6" Type="http://schemas.openxmlformats.org/officeDocument/2006/relationships/image" Target="../media/image5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0.png"/><Relationship Id="rId4" Type="http://schemas.openxmlformats.org/officeDocument/2006/relationships/image" Target="../media/image62.png"/><Relationship Id="rId5" Type="http://schemas.openxmlformats.org/officeDocument/2006/relationships/image" Target="../media/image37.png"/><Relationship Id="rId6" Type="http://schemas.openxmlformats.org/officeDocument/2006/relationships/image" Target="../media/image5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5.png"/><Relationship Id="rId4" Type="http://schemas.openxmlformats.org/officeDocument/2006/relationships/image" Target="../media/image56.png"/><Relationship Id="rId9" Type="http://schemas.openxmlformats.org/officeDocument/2006/relationships/image" Target="../media/image51.png"/><Relationship Id="rId5" Type="http://schemas.openxmlformats.org/officeDocument/2006/relationships/image" Target="../media/image73.png"/><Relationship Id="rId6" Type="http://schemas.openxmlformats.org/officeDocument/2006/relationships/image" Target="../media/image59.png"/><Relationship Id="rId7" Type="http://schemas.openxmlformats.org/officeDocument/2006/relationships/image" Target="../media/image57.png"/><Relationship Id="rId8" Type="http://schemas.openxmlformats.org/officeDocument/2006/relationships/image" Target="../media/image3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1.png"/><Relationship Id="rId4" Type="http://schemas.openxmlformats.org/officeDocument/2006/relationships/image" Target="../media/image3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66.png"/><Relationship Id="rId4" Type="http://schemas.openxmlformats.org/officeDocument/2006/relationships/image" Target="../media/image69.png"/><Relationship Id="rId5" Type="http://schemas.openxmlformats.org/officeDocument/2006/relationships/image" Target="../media/image37.png"/><Relationship Id="rId6" Type="http://schemas.openxmlformats.org/officeDocument/2006/relationships/image" Target="../media/image5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8.png"/><Relationship Id="rId4" Type="http://schemas.openxmlformats.org/officeDocument/2006/relationships/image" Target="../media/image37.png"/><Relationship Id="rId5" Type="http://schemas.openxmlformats.org/officeDocument/2006/relationships/image" Target="../media/image5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7.png"/><Relationship Id="rId4" Type="http://schemas.openxmlformats.org/officeDocument/2006/relationships/image" Target="../media/image51.png"/><Relationship Id="rId5" Type="http://schemas.openxmlformats.org/officeDocument/2006/relationships/image" Target="../media/image61.png"/><Relationship Id="rId6" Type="http://schemas.openxmlformats.org/officeDocument/2006/relationships/image" Target="../media/image70.png"/><Relationship Id="rId7" Type="http://schemas.openxmlformats.org/officeDocument/2006/relationships/image" Target="../media/image68.png"/><Relationship Id="rId8" Type="http://schemas.openxmlformats.org/officeDocument/2006/relationships/image" Target="../media/image6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7.png"/><Relationship Id="rId4" Type="http://schemas.openxmlformats.org/officeDocument/2006/relationships/image" Target="../media/image51.png"/><Relationship Id="rId5" Type="http://schemas.openxmlformats.org/officeDocument/2006/relationships/image" Target="../media/image63.png"/><Relationship Id="rId6" Type="http://schemas.openxmlformats.org/officeDocument/2006/relationships/image" Target="../media/image67.png"/><Relationship Id="rId7" Type="http://schemas.openxmlformats.org/officeDocument/2006/relationships/image" Target="../media/image71.png"/><Relationship Id="rId8" Type="http://schemas.openxmlformats.org/officeDocument/2006/relationships/image" Target="../media/image7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72.png"/><Relationship Id="rId4" Type="http://schemas.openxmlformats.org/officeDocument/2006/relationships/image" Target="../media/image74.png"/><Relationship Id="rId5" Type="http://schemas.openxmlformats.org/officeDocument/2006/relationships/image" Target="../media/image76.png"/><Relationship Id="rId6" Type="http://schemas.openxmlformats.org/officeDocument/2006/relationships/image" Target="../media/image79.png"/><Relationship Id="rId7" Type="http://schemas.openxmlformats.org/officeDocument/2006/relationships/image" Target="../media/image37.png"/><Relationship Id="rId8" Type="http://schemas.openxmlformats.org/officeDocument/2006/relationships/image" Target="../media/image5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81.png"/><Relationship Id="rId4" Type="http://schemas.openxmlformats.org/officeDocument/2006/relationships/image" Target="../media/image77.png"/><Relationship Id="rId5" Type="http://schemas.openxmlformats.org/officeDocument/2006/relationships/image" Target="../media/image82.png"/><Relationship Id="rId6" Type="http://schemas.openxmlformats.org/officeDocument/2006/relationships/image" Target="../media/image80.png"/><Relationship Id="rId7" Type="http://schemas.openxmlformats.org/officeDocument/2006/relationships/image" Target="../media/image37.png"/><Relationship Id="rId8" Type="http://schemas.openxmlformats.org/officeDocument/2006/relationships/image" Target="../media/image5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87.png"/><Relationship Id="rId4" Type="http://schemas.openxmlformats.org/officeDocument/2006/relationships/image" Target="../media/image85.png"/><Relationship Id="rId5" Type="http://schemas.openxmlformats.org/officeDocument/2006/relationships/image" Target="../media/image78.png"/><Relationship Id="rId6" Type="http://schemas.openxmlformats.org/officeDocument/2006/relationships/image" Target="../media/image83.png"/><Relationship Id="rId7" Type="http://schemas.openxmlformats.org/officeDocument/2006/relationships/image" Target="../media/image37.png"/><Relationship Id="rId8" Type="http://schemas.openxmlformats.org/officeDocument/2006/relationships/image" Target="../media/image5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84.png"/><Relationship Id="rId4" Type="http://schemas.openxmlformats.org/officeDocument/2006/relationships/image" Target="../media/image86.png"/><Relationship Id="rId5" Type="http://schemas.openxmlformats.org/officeDocument/2006/relationships/image" Target="../media/image88.png"/><Relationship Id="rId6" Type="http://schemas.openxmlformats.org/officeDocument/2006/relationships/image" Target="../media/image92.png"/><Relationship Id="rId7" Type="http://schemas.openxmlformats.org/officeDocument/2006/relationships/image" Target="../media/image37.png"/><Relationship Id="rId8" Type="http://schemas.openxmlformats.org/officeDocument/2006/relationships/image" Target="../media/image5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1.png"/><Relationship Id="rId4" Type="http://schemas.openxmlformats.org/officeDocument/2006/relationships/image" Target="../media/image3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9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1.png"/><Relationship Id="rId4" Type="http://schemas.openxmlformats.org/officeDocument/2006/relationships/image" Target="../media/image3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1.png"/><Relationship Id="rId4" Type="http://schemas.openxmlformats.org/officeDocument/2006/relationships/image" Target="../media/image3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9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7.png"/><Relationship Id="rId4" Type="http://schemas.openxmlformats.org/officeDocument/2006/relationships/image" Target="../media/image51.png"/><Relationship Id="rId5" Type="http://schemas.openxmlformats.org/officeDocument/2006/relationships/image" Target="../media/image89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90.png"/><Relationship Id="rId4" Type="http://schemas.openxmlformats.org/officeDocument/2006/relationships/image" Target="../media/image51.png"/><Relationship Id="rId5" Type="http://schemas.openxmlformats.org/officeDocument/2006/relationships/image" Target="../media/image37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96.png"/><Relationship Id="rId4" Type="http://schemas.openxmlformats.org/officeDocument/2006/relationships/image" Target="../media/image51.png"/><Relationship Id="rId5" Type="http://schemas.openxmlformats.org/officeDocument/2006/relationships/image" Target="../media/image37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1.png"/><Relationship Id="rId4" Type="http://schemas.openxmlformats.org/officeDocument/2006/relationships/image" Target="../media/image37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51.png"/><Relationship Id="rId4" Type="http://schemas.openxmlformats.org/officeDocument/2006/relationships/image" Target="../media/image37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91.png"/><Relationship Id="rId4" Type="http://schemas.openxmlformats.org/officeDocument/2006/relationships/image" Target="../media/image51.png"/><Relationship Id="rId5" Type="http://schemas.openxmlformats.org/officeDocument/2006/relationships/image" Target="../media/image37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95.png"/><Relationship Id="rId4" Type="http://schemas.openxmlformats.org/officeDocument/2006/relationships/image" Target="../media/image51.png"/><Relationship Id="rId5" Type="http://schemas.openxmlformats.org/officeDocument/2006/relationships/image" Target="../media/image94.png"/><Relationship Id="rId6" Type="http://schemas.openxmlformats.org/officeDocument/2006/relationships/image" Target="../media/image3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1.png"/><Relationship Id="rId4" Type="http://schemas.openxmlformats.org/officeDocument/2006/relationships/image" Target="../media/image41.png"/><Relationship Id="rId5" Type="http://schemas.openxmlformats.org/officeDocument/2006/relationships/image" Target="../media/image37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93.png"/><Relationship Id="rId4" Type="http://schemas.openxmlformats.org/officeDocument/2006/relationships/image" Target="../media/image51.png"/><Relationship Id="rId5" Type="http://schemas.openxmlformats.org/officeDocument/2006/relationships/image" Target="../media/image98.png"/><Relationship Id="rId6" Type="http://schemas.openxmlformats.org/officeDocument/2006/relationships/image" Target="../media/image37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51.png"/><Relationship Id="rId4" Type="http://schemas.openxmlformats.org/officeDocument/2006/relationships/image" Target="../media/image99.png"/><Relationship Id="rId5" Type="http://schemas.openxmlformats.org/officeDocument/2006/relationships/image" Target="../media/image100.png"/><Relationship Id="rId6" Type="http://schemas.openxmlformats.org/officeDocument/2006/relationships/image" Target="../media/image97.png"/><Relationship Id="rId7" Type="http://schemas.openxmlformats.org/officeDocument/2006/relationships/image" Target="../media/image37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51.png"/><Relationship Id="rId4" Type="http://schemas.openxmlformats.org/officeDocument/2006/relationships/image" Target="../media/image101.png"/><Relationship Id="rId5" Type="http://schemas.openxmlformats.org/officeDocument/2006/relationships/image" Target="../media/image37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7.png"/><Relationship Id="rId4" Type="http://schemas.openxmlformats.org/officeDocument/2006/relationships/image" Target="../media/image51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51.png"/><Relationship Id="rId4" Type="http://schemas.openxmlformats.org/officeDocument/2006/relationships/image" Target="../media/image37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9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09.png"/><Relationship Id="rId4" Type="http://schemas.openxmlformats.org/officeDocument/2006/relationships/image" Target="../media/image51.png"/><Relationship Id="rId5" Type="http://schemas.openxmlformats.org/officeDocument/2006/relationships/image" Target="../media/image37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03.png"/><Relationship Id="rId4" Type="http://schemas.openxmlformats.org/officeDocument/2006/relationships/image" Target="../media/image51.png"/><Relationship Id="rId5" Type="http://schemas.openxmlformats.org/officeDocument/2006/relationships/image" Target="../media/image37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51.png"/><Relationship Id="rId4" Type="http://schemas.openxmlformats.org/officeDocument/2006/relationships/image" Target="../media/image107.png"/><Relationship Id="rId5" Type="http://schemas.openxmlformats.org/officeDocument/2006/relationships/image" Target="../media/image108.png"/><Relationship Id="rId6" Type="http://schemas.openxmlformats.org/officeDocument/2006/relationships/image" Target="../media/image37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51.png"/><Relationship Id="rId4" Type="http://schemas.openxmlformats.org/officeDocument/2006/relationships/image" Target="../media/image104.png"/><Relationship Id="rId5" Type="http://schemas.openxmlformats.org/officeDocument/2006/relationships/image" Target="../media/image105.png"/><Relationship Id="rId6" Type="http://schemas.openxmlformats.org/officeDocument/2006/relationships/image" Target="../media/image106.png"/><Relationship Id="rId7" Type="http://schemas.openxmlformats.org/officeDocument/2006/relationships/image" Target="../media/image102.png"/><Relationship Id="rId8" Type="http://schemas.openxmlformats.org/officeDocument/2006/relationships/image" Target="../media/image3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1.png"/><Relationship Id="rId4" Type="http://schemas.openxmlformats.org/officeDocument/2006/relationships/image" Target="../media/image37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51.png"/><Relationship Id="rId4" Type="http://schemas.openxmlformats.org/officeDocument/2006/relationships/image" Target="../media/image110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51.png"/><Relationship Id="rId4" Type="http://schemas.openxmlformats.org/officeDocument/2006/relationships/image" Target="../media/image37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39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37.png"/><Relationship Id="rId4" Type="http://schemas.openxmlformats.org/officeDocument/2006/relationships/image" Target="../media/image51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3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1.png"/><Relationship Id="rId4" Type="http://schemas.openxmlformats.org/officeDocument/2006/relationships/image" Target="../media/image3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1.png"/><Relationship Id="rId4" Type="http://schemas.openxmlformats.org/officeDocument/2006/relationships/image" Target="../media/image3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1.png"/><Relationship Id="rId4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71"/>
          <p:cNvSpPr txBox="1"/>
          <p:nvPr>
            <p:ph idx="1" type="subTitle"/>
          </p:nvPr>
        </p:nvSpPr>
        <p:spPr>
          <a:xfrm>
            <a:off x="2198700" y="3349350"/>
            <a:ext cx="4746600" cy="405900"/>
          </a:xfrm>
          <a:prstGeom prst="rect">
            <a:avLst/>
          </a:prstGeom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A6</a:t>
            </a:r>
            <a:endParaRPr/>
          </a:p>
        </p:txBody>
      </p:sp>
      <p:sp>
        <p:nvSpPr>
          <p:cNvPr id="387" name="Google Shape;387;p71"/>
          <p:cNvSpPr txBox="1"/>
          <p:nvPr/>
        </p:nvSpPr>
        <p:spPr>
          <a:xfrm>
            <a:off x="2576450" y="4069575"/>
            <a:ext cx="4005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Kaiyu Wang,</a:t>
            </a:r>
            <a:r>
              <a:rPr lang="en">
                <a:latin typeface="Poppins"/>
                <a:ea typeface="Poppins"/>
                <a:cs typeface="Poppins"/>
                <a:sym typeface="Poppins"/>
              </a:rPr>
              <a:t> Simeng Li,</a:t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Xiangshan Mu, Yihan Jia, </a:t>
            </a: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Yinghao Wang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88" name="Google Shape;388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02732" y="0"/>
            <a:ext cx="1641268" cy="615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89" name="Google Shape;389;p71"/>
          <p:cNvSpPr txBox="1"/>
          <p:nvPr>
            <p:ph type="ctrTitle"/>
          </p:nvPr>
        </p:nvSpPr>
        <p:spPr>
          <a:xfrm>
            <a:off x="1402325" y="653450"/>
            <a:ext cx="6452400" cy="245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Capstone Project with Spinnaker Analytics</a:t>
            </a:r>
            <a:endParaRPr sz="4000"/>
          </a:p>
        </p:txBody>
      </p:sp>
      <p:sp>
        <p:nvSpPr>
          <p:cNvPr id="390" name="Google Shape;390;p7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7" name="Google Shape;507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3675" y="148550"/>
            <a:ext cx="2955900" cy="2955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508" name="Google Shape;508;p80"/>
          <p:cNvSpPr txBox="1"/>
          <p:nvPr>
            <p:ph type="title"/>
          </p:nvPr>
        </p:nvSpPr>
        <p:spPr>
          <a:xfrm>
            <a:off x="720000" y="1948344"/>
            <a:ext cx="77040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EDA</a:t>
            </a:r>
            <a:endParaRPr/>
          </a:p>
        </p:txBody>
      </p:sp>
      <p:sp>
        <p:nvSpPr>
          <p:cNvPr id="509" name="Google Shape;509;p80"/>
          <p:cNvSpPr txBox="1"/>
          <p:nvPr>
            <p:ph idx="2" type="title"/>
          </p:nvPr>
        </p:nvSpPr>
        <p:spPr>
          <a:xfrm>
            <a:off x="4039075" y="787325"/>
            <a:ext cx="1065900" cy="106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endParaRPr/>
          </a:p>
        </p:txBody>
      </p:sp>
      <p:sp>
        <p:nvSpPr>
          <p:cNvPr id="510" name="Google Shape;510;p80"/>
          <p:cNvSpPr txBox="1"/>
          <p:nvPr>
            <p:ph idx="1" type="subTitle"/>
          </p:nvPr>
        </p:nvSpPr>
        <p:spPr>
          <a:xfrm>
            <a:off x="2031900" y="3019775"/>
            <a:ext cx="5080200" cy="48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Roboto"/>
                <a:ea typeface="Roboto"/>
                <a:cs typeface="Roboto"/>
                <a:sym typeface="Roboto"/>
              </a:rPr>
              <a:t>Exploratory data analysis</a:t>
            </a:r>
            <a:endParaRPr/>
          </a:p>
        </p:txBody>
      </p:sp>
      <p:sp>
        <p:nvSpPr>
          <p:cNvPr id="511" name="Google Shape;511;p8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81"/>
          <p:cNvSpPr txBox="1"/>
          <p:nvPr>
            <p:ph idx="1" type="body"/>
          </p:nvPr>
        </p:nvSpPr>
        <p:spPr>
          <a:xfrm>
            <a:off x="2546350" y="1402600"/>
            <a:ext cx="5395500" cy="28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There are four industries have missing observations during ten years’ recording.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We want to further analyze on these industry to understand: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Whether certain type of fund has fewer records than the others;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Where to start with missing data: at the very beginning, at the end, or discontinuity with no pattern. 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517" name="Google Shape;517;p81"/>
          <p:cNvSpPr txBox="1"/>
          <p:nvPr>
            <p:ph type="title"/>
          </p:nvPr>
        </p:nvSpPr>
        <p:spPr>
          <a:xfrm>
            <a:off x="720000" y="387600"/>
            <a:ext cx="6343200" cy="57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Some Industries Have Fewer Observations</a:t>
            </a:r>
            <a:endParaRPr/>
          </a:p>
        </p:txBody>
      </p:sp>
      <p:pic>
        <p:nvPicPr>
          <p:cNvPr id="518" name="Google Shape;518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650" y="1344375"/>
            <a:ext cx="2338675" cy="291755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02732" y="0"/>
            <a:ext cx="1641268" cy="615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520" name="Google Shape;520;p8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21" name="Google Shape;521;p8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4568975"/>
            <a:ext cx="627849" cy="574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82"/>
          <p:cNvSpPr txBox="1"/>
          <p:nvPr>
            <p:ph idx="1" type="body"/>
          </p:nvPr>
        </p:nvSpPr>
        <p:spPr>
          <a:xfrm>
            <a:off x="3862350" y="1760550"/>
            <a:ext cx="3918900" cy="28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RMF type of fund has a later beginning than the other two: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First record is on “2006-09-20”,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While the other two is on “2006-01-04”.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Difference in weeks between first record of types match with number of missing value.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There is no other discontinuity exists </a:t>
            </a:r>
            <a:endParaRPr/>
          </a:p>
        </p:txBody>
      </p:sp>
      <p:sp>
        <p:nvSpPr>
          <p:cNvPr id="527" name="Google Shape;527;p82"/>
          <p:cNvSpPr txBox="1"/>
          <p:nvPr>
            <p:ph type="title"/>
          </p:nvPr>
        </p:nvSpPr>
        <p:spPr>
          <a:xfrm>
            <a:off x="720000" y="387600"/>
            <a:ext cx="7730100" cy="57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Commodities/Materials &amp; Consumer Goods -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400"/>
              <a:t>Beginning of RMF Records is 37 Weeks Later Than The Other Two</a:t>
            </a:r>
            <a:endParaRPr b="0" sz="2400"/>
          </a:p>
        </p:txBody>
      </p:sp>
      <p:pic>
        <p:nvPicPr>
          <p:cNvPr id="528" name="Google Shape;528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875" y="1577150"/>
            <a:ext cx="2929350" cy="107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9" name="Google Shape;529;p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3600" y="2807450"/>
            <a:ext cx="3065625" cy="218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0" name="Google Shape;530;p8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02732" y="0"/>
            <a:ext cx="1641268" cy="615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531" name="Google Shape;531;p8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32" name="Google Shape;532;p8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4568975"/>
            <a:ext cx="627849" cy="574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83"/>
          <p:cNvSpPr txBox="1"/>
          <p:nvPr>
            <p:ph type="title"/>
          </p:nvPr>
        </p:nvSpPr>
        <p:spPr>
          <a:xfrm>
            <a:off x="720000" y="387600"/>
            <a:ext cx="6343200" cy="57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Commodities/Materials Industry -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400"/>
              <a:t>IMF and ETF Share Similar Pattern in terms of Flow</a:t>
            </a:r>
            <a:endParaRPr/>
          </a:p>
        </p:txBody>
      </p:sp>
      <p:pic>
        <p:nvPicPr>
          <p:cNvPr id="538" name="Google Shape;538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075" y="1209900"/>
            <a:ext cx="3370800" cy="2372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p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64959" y="1162800"/>
            <a:ext cx="3504617" cy="2466975"/>
          </a:xfrm>
          <a:prstGeom prst="rect">
            <a:avLst/>
          </a:prstGeom>
          <a:noFill/>
          <a:ln>
            <a:noFill/>
          </a:ln>
        </p:spPr>
      </p:pic>
      <p:sp>
        <p:nvSpPr>
          <p:cNvPr id="540" name="Google Shape;540;p83"/>
          <p:cNvSpPr txBox="1"/>
          <p:nvPr>
            <p:ph idx="1" type="body"/>
          </p:nvPr>
        </p:nvSpPr>
        <p:spPr>
          <a:xfrm>
            <a:off x="1517650" y="3607975"/>
            <a:ext cx="5395500" cy="131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We can observe a very similar pattern of flow rises and drops;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Not only did the changes happen at the same time, but the magnitudes of increases or decreases were roughly the same.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541" name="Google Shape;541;p8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02732" y="0"/>
            <a:ext cx="1641268" cy="615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542" name="Google Shape;542;p8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43" name="Google Shape;543;p8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4568975"/>
            <a:ext cx="627849" cy="574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84"/>
          <p:cNvSpPr txBox="1"/>
          <p:nvPr>
            <p:ph idx="1" type="body"/>
          </p:nvPr>
        </p:nvSpPr>
        <p:spPr>
          <a:xfrm>
            <a:off x="3076425" y="1602725"/>
            <a:ext cx="5395500" cy="280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RMF type of fund has a later beginning than the other two: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First record is on “2011-10-19”,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While the other two is on “2006-01-04”.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Meaning we have only about 5 years of RMF records, which is half less than ETF or IMF.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Difference in weeks between first record of types match with number of missing value.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There is no other discontinuity exists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9" name="Google Shape;549;p84"/>
          <p:cNvSpPr txBox="1"/>
          <p:nvPr>
            <p:ph type="title"/>
          </p:nvPr>
        </p:nvSpPr>
        <p:spPr>
          <a:xfrm>
            <a:off x="705175" y="491375"/>
            <a:ext cx="6602400" cy="57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Industrials Industry </a:t>
            </a:r>
            <a:r>
              <a:rPr lang="en" sz="2400"/>
              <a:t>-  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400"/>
              <a:t>Have only 5 years of RMF Records</a:t>
            </a:r>
            <a:endParaRPr/>
          </a:p>
        </p:txBody>
      </p:sp>
      <p:pic>
        <p:nvPicPr>
          <p:cNvPr id="550" name="Google Shape;550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815675"/>
            <a:ext cx="2771625" cy="19980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51" name="Google Shape;551;p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02732" y="0"/>
            <a:ext cx="1641268" cy="615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552" name="Google Shape;552;p8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1800225"/>
            <a:ext cx="2648900" cy="894000"/>
          </a:xfrm>
          <a:prstGeom prst="rect">
            <a:avLst/>
          </a:prstGeom>
          <a:noFill/>
          <a:ln>
            <a:noFill/>
          </a:ln>
        </p:spPr>
      </p:pic>
      <p:sp>
        <p:nvSpPr>
          <p:cNvPr id="553" name="Google Shape;553;p8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54" name="Google Shape;554;p8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4568975"/>
            <a:ext cx="627849" cy="574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85"/>
          <p:cNvSpPr txBox="1"/>
          <p:nvPr>
            <p:ph idx="1" type="body"/>
          </p:nvPr>
        </p:nvSpPr>
        <p:spPr>
          <a:xfrm>
            <a:off x="1517650" y="3684175"/>
            <a:ext cx="5395500" cy="131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We can observe a very similar pattern of flow rises and drops;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Not only did the changes happen at the same time, but the magnitudes of increases or decreases were roughly the same.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60" name="Google Shape;560;p85"/>
          <p:cNvSpPr txBox="1"/>
          <p:nvPr>
            <p:ph type="title"/>
          </p:nvPr>
        </p:nvSpPr>
        <p:spPr>
          <a:xfrm>
            <a:off x="720000" y="387600"/>
            <a:ext cx="6343200" cy="57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Industrials Industry </a:t>
            </a:r>
            <a:r>
              <a:rPr lang="en" sz="2400"/>
              <a:t>-  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en" sz="2400"/>
              <a:t>IMF and ETF Share Similar Pattern in terms of Flow</a:t>
            </a:r>
            <a:endParaRPr/>
          </a:p>
        </p:txBody>
      </p:sp>
      <p:pic>
        <p:nvPicPr>
          <p:cNvPr id="561" name="Google Shape;561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800" y="1153096"/>
            <a:ext cx="3354550" cy="2361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2" name="Google Shape;562;p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75150" y="1153100"/>
            <a:ext cx="3354550" cy="2361332"/>
          </a:xfrm>
          <a:prstGeom prst="rect">
            <a:avLst/>
          </a:prstGeom>
          <a:noFill/>
          <a:ln>
            <a:noFill/>
          </a:ln>
        </p:spPr>
      </p:pic>
      <p:pic>
        <p:nvPicPr>
          <p:cNvPr id="563" name="Google Shape;563;p8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02732" y="0"/>
            <a:ext cx="1641268" cy="615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564" name="Google Shape;564;p8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65" name="Google Shape;565;p8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4568975"/>
            <a:ext cx="627849" cy="574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86"/>
          <p:cNvSpPr txBox="1"/>
          <p:nvPr>
            <p:ph idx="1" type="body"/>
          </p:nvPr>
        </p:nvSpPr>
        <p:spPr>
          <a:xfrm>
            <a:off x="3009775" y="1552200"/>
            <a:ext cx="5395500" cy="28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Number of observations in each type is less than 1 year.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Infrastructure industry has a recent start for RMF and IMF: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RMF: the first record is on “2016-04-13”;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IMF: the first record is on “2014-10-01”.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Two records of ETF all on 2014, only for 2 weeks.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There also exists discontinuity in IMF type.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⇒ Our decision: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This industry is not considered in the subsequent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modeling of predicting tradable signals.</a:t>
            </a:r>
            <a:endParaRPr/>
          </a:p>
        </p:txBody>
      </p:sp>
      <p:sp>
        <p:nvSpPr>
          <p:cNvPr id="571" name="Google Shape;571;p86"/>
          <p:cNvSpPr txBox="1"/>
          <p:nvPr>
            <p:ph type="title"/>
          </p:nvPr>
        </p:nvSpPr>
        <p:spPr>
          <a:xfrm>
            <a:off x="720000" y="387600"/>
            <a:ext cx="6343200" cy="57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Infrastructure Industry </a:t>
            </a:r>
            <a:r>
              <a:rPr lang="en" sz="2400"/>
              <a:t>-  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400"/>
              <a:t>Too Few Records in Each Type</a:t>
            </a:r>
            <a:endParaRPr/>
          </a:p>
        </p:txBody>
      </p:sp>
      <p:pic>
        <p:nvPicPr>
          <p:cNvPr id="572" name="Google Shape;572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225" y="2803000"/>
            <a:ext cx="2712375" cy="1943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573" name="Google Shape;573;p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2775" y="1686975"/>
            <a:ext cx="2541275" cy="84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4" name="Google Shape;574;p8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02732" y="0"/>
            <a:ext cx="1641268" cy="615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575" name="Google Shape;575;p8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76" name="Google Shape;576;p8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4568975"/>
            <a:ext cx="627849" cy="574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87"/>
          <p:cNvSpPr txBox="1"/>
          <p:nvPr>
            <p:ph idx="1" type="body"/>
          </p:nvPr>
        </p:nvSpPr>
        <p:spPr>
          <a:xfrm>
            <a:off x="3009775" y="1580475"/>
            <a:ext cx="5395500" cy="28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2" name="Google Shape;582;p87"/>
          <p:cNvSpPr txBox="1"/>
          <p:nvPr>
            <p:ph type="title"/>
          </p:nvPr>
        </p:nvSpPr>
        <p:spPr>
          <a:xfrm>
            <a:off x="720000" y="387600"/>
            <a:ext cx="7685400" cy="57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Average Flow among Different Types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b="0" lang="en" sz="2400"/>
              <a:t>ETF Funds Have the Largest Average Flow</a:t>
            </a:r>
            <a:endParaRPr/>
          </a:p>
        </p:txBody>
      </p:sp>
      <p:pic>
        <p:nvPicPr>
          <p:cNvPr id="583" name="Google Shape;583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000" y="1438875"/>
            <a:ext cx="3095450" cy="77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Google Shape;584;p87"/>
          <p:cNvPicPr preferRelativeResize="0"/>
          <p:nvPr/>
        </p:nvPicPr>
        <p:blipFill rotWithShape="1">
          <a:blip r:embed="rId4">
            <a:alphaModFix/>
          </a:blip>
          <a:srcRect b="0" l="0" r="-60" t="0"/>
          <a:stretch/>
        </p:blipFill>
        <p:spPr>
          <a:xfrm>
            <a:off x="4006775" y="1438875"/>
            <a:ext cx="3489499" cy="30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585" name="Google Shape;585;p87"/>
          <p:cNvSpPr txBox="1"/>
          <p:nvPr/>
        </p:nvSpPr>
        <p:spPr>
          <a:xfrm>
            <a:off x="420325" y="2536825"/>
            <a:ext cx="3542400" cy="18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</a:pPr>
            <a:r>
              <a:rPr lang="en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The average flow of </a:t>
            </a:r>
            <a:r>
              <a:rPr b="1" lang="en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ETF </a:t>
            </a:r>
            <a:r>
              <a:rPr lang="en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funds is the largest. </a:t>
            </a:r>
            <a:endParaRPr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</a:pPr>
            <a:r>
              <a:rPr lang="en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The average flow of both </a:t>
            </a:r>
            <a:r>
              <a:rPr b="1" lang="en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ETF and IMF</a:t>
            </a:r>
            <a:r>
              <a:rPr lang="en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 funds is </a:t>
            </a:r>
            <a:r>
              <a:rPr b="1" lang="en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greater than</a:t>
            </a:r>
            <a:r>
              <a:rPr lang="en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 the overall </a:t>
            </a:r>
            <a:r>
              <a:rPr b="1" lang="en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average flow</a:t>
            </a:r>
            <a:r>
              <a:rPr lang="en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  <a:endParaRPr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  </a:t>
            </a:r>
            <a:endParaRPr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86" name="Google Shape;586;p8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87" name="Google Shape;587;p8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4568975"/>
            <a:ext cx="627849" cy="574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88" name="Google Shape;588;p8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02732" y="0"/>
            <a:ext cx="1641268" cy="615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88"/>
          <p:cNvSpPr txBox="1"/>
          <p:nvPr>
            <p:ph idx="1" type="body"/>
          </p:nvPr>
        </p:nvSpPr>
        <p:spPr>
          <a:xfrm>
            <a:off x="3009900" y="1743675"/>
            <a:ext cx="5395500" cy="28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4" name="Google Shape;594;p88"/>
          <p:cNvSpPr txBox="1"/>
          <p:nvPr>
            <p:ph type="title"/>
          </p:nvPr>
        </p:nvSpPr>
        <p:spPr>
          <a:xfrm>
            <a:off x="720000" y="235200"/>
            <a:ext cx="7685400" cy="57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Average Flow among Different Years &amp; Months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b="0" lang="en" sz="2400"/>
              <a:t>More Inflows in the Second Half of 2013 - 2017</a:t>
            </a:r>
            <a:endParaRPr/>
          </a:p>
        </p:txBody>
      </p:sp>
      <p:sp>
        <p:nvSpPr>
          <p:cNvPr id="595" name="Google Shape;595;p88"/>
          <p:cNvSpPr txBox="1"/>
          <p:nvPr/>
        </p:nvSpPr>
        <p:spPr>
          <a:xfrm>
            <a:off x="3739250" y="3118150"/>
            <a:ext cx="4356600" cy="21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Poppins"/>
              <a:buChar char="●"/>
            </a:pPr>
            <a:r>
              <a:rPr lang="en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Most of the positive average flow concentrated in the second half of the year.</a:t>
            </a:r>
            <a:endParaRPr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</a:pPr>
            <a:r>
              <a:rPr lang="en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Most of the funds </a:t>
            </a:r>
            <a:r>
              <a:rPr b="1" lang="en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flowed out</a:t>
            </a:r>
            <a:r>
              <a:rPr lang="en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 in </a:t>
            </a:r>
            <a:endParaRPr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the </a:t>
            </a:r>
            <a:r>
              <a:rPr b="1" lang="en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first</a:t>
            </a:r>
            <a:r>
              <a:rPr lang="en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 half of the year and </a:t>
            </a:r>
            <a:r>
              <a:rPr b="1" lang="en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flowed in</a:t>
            </a:r>
            <a:r>
              <a:rPr lang="en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 in </a:t>
            </a:r>
            <a:endParaRPr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the </a:t>
            </a:r>
            <a:r>
              <a:rPr b="1" lang="en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second</a:t>
            </a:r>
            <a:r>
              <a:rPr lang="en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 half of the year.</a:t>
            </a:r>
            <a:endParaRPr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  </a:t>
            </a:r>
            <a:endParaRPr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596" name="Google Shape;596;p88"/>
          <p:cNvGrpSpPr/>
          <p:nvPr/>
        </p:nvGrpSpPr>
        <p:grpSpPr>
          <a:xfrm>
            <a:off x="3936300" y="1057875"/>
            <a:ext cx="3785600" cy="2118099"/>
            <a:chOff x="3936300" y="1057875"/>
            <a:chExt cx="3785600" cy="2118099"/>
          </a:xfrm>
        </p:grpSpPr>
        <p:pic>
          <p:nvPicPr>
            <p:cNvPr id="597" name="Google Shape;597;p8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936300" y="1057875"/>
              <a:ext cx="3785599" cy="21180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98" name="Google Shape;598;p88"/>
            <p:cNvSpPr/>
            <p:nvPr/>
          </p:nvSpPr>
          <p:spPr>
            <a:xfrm>
              <a:off x="4271200" y="2535300"/>
              <a:ext cx="1471500" cy="575700"/>
            </a:xfrm>
            <a:prstGeom prst="rect">
              <a:avLst/>
            </a:prstGeom>
            <a:noFill/>
            <a:ln cap="flat" cmpd="sng" w="19050">
              <a:solidFill>
                <a:srgbClr val="EC3A3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88"/>
            <p:cNvSpPr/>
            <p:nvPr/>
          </p:nvSpPr>
          <p:spPr>
            <a:xfrm>
              <a:off x="5686700" y="1173054"/>
              <a:ext cx="2035200" cy="1278900"/>
            </a:xfrm>
            <a:prstGeom prst="rect">
              <a:avLst/>
            </a:prstGeom>
            <a:noFill/>
            <a:ln cap="flat" cmpd="sng" w="19050">
              <a:solidFill>
                <a:srgbClr val="EC3A3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00" name="Google Shape;600;p88"/>
          <p:cNvGrpSpPr/>
          <p:nvPr/>
        </p:nvGrpSpPr>
        <p:grpSpPr>
          <a:xfrm>
            <a:off x="257000" y="1057875"/>
            <a:ext cx="3527850" cy="2118100"/>
            <a:chOff x="257000" y="1057875"/>
            <a:chExt cx="3527850" cy="2118100"/>
          </a:xfrm>
        </p:grpSpPr>
        <p:pic>
          <p:nvPicPr>
            <p:cNvPr id="601" name="Google Shape;601;p8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57000" y="1057875"/>
              <a:ext cx="3527850" cy="21181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02" name="Google Shape;602;p88"/>
            <p:cNvSpPr/>
            <p:nvPr/>
          </p:nvSpPr>
          <p:spPr>
            <a:xfrm>
              <a:off x="2387350" y="1246150"/>
              <a:ext cx="1397400" cy="1278900"/>
            </a:xfrm>
            <a:prstGeom prst="rect">
              <a:avLst/>
            </a:prstGeom>
            <a:noFill/>
            <a:ln cap="flat" cmpd="sng" w="19050">
              <a:solidFill>
                <a:srgbClr val="EC3A3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88"/>
            <p:cNvSpPr/>
            <p:nvPr/>
          </p:nvSpPr>
          <p:spPr>
            <a:xfrm>
              <a:off x="1361375" y="2535300"/>
              <a:ext cx="329400" cy="575700"/>
            </a:xfrm>
            <a:prstGeom prst="rect">
              <a:avLst/>
            </a:prstGeom>
            <a:noFill/>
            <a:ln cap="flat" cmpd="sng" w="19050">
              <a:solidFill>
                <a:srgbClr val="EC3A3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88"/>
            <p:cNvSpPr/>
            <p:nvPr/>
          </p:nvSpPr>
          <p:spPr>
            <a:xfrm>
              <a:off x="2882800" y="2535300"/>
              <a:ext cx="329400" cy="575700"/>
            </a:xfrm>
            <a:prstGeom prst="rect">
              <a:avLst/>
            </a:prstGeom>
            <a:noFill/>
            <a:ln cap="flat" cmpd="sng" w="19050">
              <a:solidFill>
                <a:srgbClr val="EC3A3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5" name="Google Shape;605;p88"/>
          <p:cNvSpPr txBox="1"/>
          <p:nvPr/>
        </p:nvSpPr>
        <p:spPr>
          <a:xfrm>
            <a:off x="180800" y="3349400"/>
            <a:ext cx="3629700" cy="16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Poppins"/>
              <a:buChar char="●"/>
            </a:pPr>
            <a:r>
              <a:rPr lang="en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Average flows are very high from 2013 to 2017, except for 2015.</a:t>
            </a:r>
            <a:endParaRPr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</a:pPr>
            <a:r>
              <a:rPr lang="en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Average flows in 2009 and 2015 were negative and we'd guess more money was </a:t>
            </a:r>
            <a:r>
              <a:rPr b="1" lang="en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withdrawn</a:t>
            </a:r>
            <a:r>
              <a:rPr lang="en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  <a:endParaRPr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06" name="Google Shape;606;p8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07" name="Google Shape;607;p8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4568975"/>
            <a:ext cx="627849" cy="574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" name="Google Shape;608;p8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02732" y="0"/>
            <a:ext cx="1641268" cy="615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89"/>
          <p:cNvSpPr txBox="1"/>
          <p:nvPr>
            <p:ph idx="1" type="body"/>
          </p:nvPr>
        </p:nvSpPr>
        <p:spPr>
          <a:xfrm>
            <a:off x="3009775" y="1580475"/>
            <a:ext cx="5395500" cy="28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4" name="Google Shape;614;p89"/>
          <p:cNvSpPr txBox="1"/>
          <p:nvPr>
            <p:ph type="title"/>
          </p:nvPr>
        </p:nvSpPr>
        <p:spPr>
          <a:xfrm>
            <a:off x="704750" y="166750"/>
            <a:ext cx="8590500" cy="57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Features by Different Industries 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b="0" lang="en" sz="2400"/>
              <a:t>Flow is Less Correlated with PortfolioChangePct</a:t>
            </a:r>
            <a:endParaRPr b="0" sz="2400"/>
          </a:p>
        </p:txBody>
      </p:sp>
      <p:pic>
        <p:nvPicPr>
          <p:cNvPr id="615" name="Google Shape;615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9525" y="1046050"/>
            <a:ext cx="2659773" cy="2014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16" name="Google Shape;616;p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9950" y="3153600"/>
            <a:ext cx="2869501" cy="1791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17" name="Google Shape;617;p8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29525" y="3153600"/>
            <a:ext cx="2659774" cy="1791324"/>
          </a:xfrm>
          <a:prstGeom prst="rect">
            <a:avLst/>
          </a:prstGeom>
          <a:noFill/>
          <a:ln>
            <a:noFill/>
          </a:ln>
        </p:spPr>
      </p:pic>
      <p:sp>
        <p:nvSpPr>
          <p:cNvPr id="618" name="Google Shape;618;p89"/>
          <p:cNvSpPr txBox="1"/>
          <p:nvPr/>
        </p:nvSpPr>
        <p:spPr>
          <a:xfrm>
            <a:off x="5645675" y="985900"/>
            <a:ext cx="2869500" cy="23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</a:pPr>
            <a:r>
              <a:rPr lang="en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We can see that the correlation between </a:t>
            </a:r>
            <a:r>
              <a:rPr b="1" lang="en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Flow and AssetsEnd</a:t>
            </a:r>
            <a:r>
              <a:rPr lang="en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 is </a:t>
            </a:r>
            <a:r>
              <a:rPr b="1" lang="en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large</a:t>
            </a:r>
            <a:r>
              <a:rPr lang="en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, but the correlation between </a:t>
            </a:r>
            <a:r>
              <a:rPr b="1" lang="en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Flow and PortfolioChangePct</a:t>
            </a:r>
            <a:r>
              <a:rPr lang="en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 is </a:t>
            </a:r>
            <a:r>
              <a:rPr b="1" lang="en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extremely small</a:t>
            </a:r>
            <a:r>
              <a:rPr lang="en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, so then we need to observe PortfolioChangePct.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619" name="Google Shape;619;p89"/>
          <p:cNvGrpSpPr/>
          <p:nvPr/>
        </p:nvGrpSpPr>
        <p:grpSpPr>
          <a:xfrm>
            <a:off x="399950" y="1046050"/>
            <a:ext cx="2869500" cy="2014476"/>
            <a:chOff x="399950" y="1046050"/>
            <a:chExt cx="2869500" cy="2014476"/>
          </a:xfrm>
        </p:grpSpPr>
        <p:pic>
          <p:nvPicPr>
            <p:cNvPr id="620" name="Google Shape;620;p89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99950" y="1046050"/>
              <a:ext cx="2869500" cy="20144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21" name="Google Shape;621;p89"/>
            <p:cNvSpPr txBox="1"/>
            <p:nvPr/>
          </p:nvSpPr>
          <p:spPr>
            <a:xfrm>
              <a:off x="2161725" y="1122250"/>
              <a:ext cx="10548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FF0000"/>
                  </a:solidFill>
                  <a:latin typeface="Roboto"/>
                  <a:ea typeface="Roboto"/>
                  <a:cs typeface="Roboto"/>
                  <a:sym typeface="Roboto"/>
                </a:rPr>
                <a:t>Flow</a:t>
              </a:r>
              <a:endParaRPr b="1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622" name="Google Shape;622;p89"/>
          <p:cNvSpPr txBox="1"/>
          <p:nvPr/>
        </p:nvSpPr>
        <p:spPr>
          <a:xfrm>
            <a:off x="5050575" y="3280750"/>
            <a:ext cx="1054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AssetsEnd</a:t>
            </a:r>
            <a:endParaRPr b="1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23" name="Google Shape;623;p89"/>
          <p:cNvSpPr txBox="1"/>
          <p:nvPr/>
        </p:nvSpPr>
        <p:spPr>
          <a:xfrm>
            <a:off x="1594550" y="3244600"/>
            <a:ext cx="1914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PortfolioChangePct</a:t>
            </a:r>
            <a:endParaRPr b="1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24" name="Google Shape;624;p89"/>
          <p:cNvSpPr txBox="1"/>
          <p:nvPr/>
        </p:nvSpPr>
        <p:spPr>
          <a:xfrm>
            <a:off x="5180125" y="1122250"/>
            <a:ext cx="1054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FlowPct</a:t>
            </a:r>
            <a:endParaRPr b="1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25" name="Google Shape;625;p8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34925" y="3379750"/>
            <a:ext cx="2280250" cy="1791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26" name="Google Shape;626;p8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0" y="4568975"/>
            <a:ext cx="627849" cy="574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27" name="Google Shape;627;p8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502732" y="0"/>
            <a:ext cx="1641268" cy="615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72"/>
          <p:cNvSpPr txBox="1"/>
          <p:nvPr>
            <p:ph type="title"/>
          </p:nvPr>
        </p:nvSpPr>
        <p:spPr>
          <a:xfrm>
            <a:off x="891963" y="1571079"/>
            <a:ext cx="1793100" cy="53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396" name="Google Shape;396;p72"/>
          <p:cNvSpPr txBox="1"/>
          <p:nvPr>
            <p:ph idx="2" type="title"/>
          </p:nvPr>
        </p:nvSpPr>
        <p:spPr>
          <a:xfrm>
            <a:off x="4145190" y="3065628"/>
            <a:ext cx="534000" cy="57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</a:t>
            </a:r>
            <a:endParaRPr/>
          </a:p>
        </p:txBody>
      </p:sp>
      <p:sp>
        <p:nvSpPr>
          <p:cNvPr id="397" name="Google Shape;397;p72"/>
          <p:cNvSpPr txBox="1"/>
          <p:nvPr>
            <p:ph idx="3" type="title"/>
          </p:nvPr>
        </p:nvSpPr>
        <p:spPr>
          <a:xfrm>
            <a:off x="3164776" y="1759104"/>
            <a:ext cx="1793100" cy="53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Process</a:t>
            </a:r>
            <a:endParaRPr/>
          </a:p>
        </p:txBody>
      </p:sp>
      <p:sp>
        <p:nvSpPr>
          <p:cNvPr id="398" name="Google Shape;398;p72"/>
          <p:cNvSpPr txBox="1"/>
          <p:nvPr>
            <p:ph idx="5" type="title"/>
          </p:nvPr>
        </p:nvSpPr>
        <p:spPr>
          <a:xfrm>
            <a:off x="1719488" y="3770078"/>
            <a:ext cx="1793100" cy="53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 Series Analysis</a:t>
            </a:r>
            <a:endParaRPr/>
          </a:p>
        </p:txBody>
      </p:sp>
      <p:sp>
        <p:nvSpPr>
          <p:cNvPr id="399" name="Google Shape;399;p72"/>
          <p:cNvSpPr txBox="1"/>
          <p:nvPr>
            <p:ph idx="7" type="title"/>
          </p:nvPr>
        </p:nvSpPr>
        <p:spPr>
          <a:xfrm>
            <a:off x="4001714" y="3770078"/>
            <a:ext cx="1793100" cy="53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Classification Models</a:t>
            </a:r>
            <a:endParaRPr/>
          </a:p>
        </p:txBody>
      </p:sp>
      <p:sp>
        <p:nvSpPr>
          <p:cNvPr id="400" name="Google Shape;400;p72"/>
          <p:cNvSpPr txBox="1"/>
          <p:nvPr>
            <p:ph idx="9" type="title"/>
          </p:nvPr>
        </p:nvSpPr>
        <p:spPr>
          <a:xfrm>
            <a:off x="1905500" y="3065628"/>
            <a:ext cx="534000" cy="57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</a:t>
            </a:r>
            <a:endParaRPr/>
          </a:p>
        </p:txBody>
      </p:sp>
      <p:sp>
        <p:nvSpPr>
          <p:cNvPr id="401" name="Google Shape;401;p72"/>
          <p:cNvSpPr txBox="1"/>
          <p:nvPr>
            <p:ph idx="13" type="title"/>
          </p:nvPr>
        </p:nvSpPr>
        <p:spPr>
          <a:xfrm>
            <a:off x="1068550" y="1131100"/>
            <a:ext cx="534000" cy="57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402" name="Google Shape;402;p72"/>
          <p:cNvSpPr txBox="1"/>
          <p:nvPr>
            <p:ph idx="14" type="title"/>
          </p:nvPr>
        </p:nvSpPr>
        <p:spPr>
          <a:xfrm>
            <a:off x="3308240" y="1131100"/>
            <a:ext cx="534000" cy="57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  <p:sp>
        <p:nvSpPr>
          <p:cNvPr id="403" name="Google Shape;403;p72"/>
          <p:cNvSpPr txBox="1"/>
          <p:nvPr>
            <p:ph idx="15" type="title"/>
          </p:nvPr>
        </p:nvSpPr>
        <p:spPr>
          <a:xfrm>
            <a:off x="89875" y="314725"/>
            <a:ext cx="1256400" cy="57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404" name="Google Shape;404;p72"/>
          <p:cNvSpPr txBox="1"/>
          <p:nvPr>
            <p:ph idx="3" type="title"/>
          </p:nvPr>
        </p:nvSpPr>
        <p:spPr>
          <a:xfrm>
            <a:off x="5491414" y="1571079"/>
            <a:ext cx="1793100" cy="53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EDA</a:t>
            </a:r>
            <a:endParaRPr/>
          </a:p>
        </p:txBody>
      </p:sp>
      <p:sp>
        <p:nvSpPr>
          <p:cNvPr id="405" name="Google Shape;405;p72"/>
          <p:cNvSpPr txBox="1"/>
          <p:nvPr>
            <p:ph idx="14" type="title"/>
          </p:nvPr>
        </p:nvSpPr>
        <p:spPr>
          <a:xfrm>
            <a:off x="5590577" y="1131100"/>
            <a:ext cx="534000" cy="57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endParaRPr/>
          </a:p>
        </p:txBody>
      </p:sp>
      <p:sp>
        <p:nvSpPr>
          <p:cNvPr id="406" name="Google Shape;406;p72"/>
          <p:cNvSpPr txBox="1"/>
          <p:nvPr>
            <p:ph idx="2" type="title"/>
          </p:nvPr>
        </p:nvSpPr>
        <p:spPr>
          <a:xfrm>
            <a:off x="6431190" y="3065628"/>
            <a:ext cx="534000" cy="57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7</a:t>
            </a:r>
            <a:endParaRPr/>
          </a:p>
        </p:txBody>
      </p:sp>
      <p:sp>
        <p:nvSpPr>
          <p:cNvPr id="407" name="Google Shape;407;p72"/>
          <p:cNvSpPr txBox="1"/>
          <p:nvPr>
            <p:ph idx="7" type="title"/>
          </p:nvPr>
        </p:nvSpPr>
        <p:spPr>
          <a:xfrm>
            <a:off x="6283926" y="3770078"/>
            <a:ext cx="1793100" cy="53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Steps</a:t>
            </a:r>
            <a:endParaRPr/>
          </a:p>
        </p:txBody>
      </p:sp>
      <p:pic>
        <p:nvPicPr>
          <p:cNvPr id="408" name="Google Shape;408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02732" y="0"/>
            <a:ext cx="1641268" cy="615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409" name="Google Shape;409;p72"/>
          <p:cNvSpPr txBox="1"/>
          <p:nvPr>
            <p:ph idx="5" type="title"/>
          </p:nvPr>
        </p:nvSpPr>
        <p:spPr>
          <a:xfrm>
            <a:off x="7426813" y="1759108"/>
            <a:ext cx="1793100" cy="53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Options</a:t>
            </a:r>
            <a:endParaRPr/>
          </a:p>
        </p:txBody>
      </p:sp>
      <p:sp>
        <p:nvSpPr>
          <p:cNvPr id="410" name="Google Shape;410;p72"/>
          <p:cNvSpPr txBox="1"/>
          <p:nvPr>
            <p:ph idx="9" type="title"/>
          </p:nvPr>
        </p:nvSpPr>
        <p:spPr>
          <a:xfrm>
            <a:off x="7612813" y="1131107"/>
            <a:ext cx="534000" cy="57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</a:t>
            </a:r>
            <a:endParaRPr/>
          </a:p>
        </p:txBody>
      </p:sp>
      <p:sp>
        <p:nvSpPr>
          <p:cNvPr id="411" name="Google Shape;411;p7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12" name="Google Shape;412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568975"/>
            <a:ext cx="627849" cy="574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2" name="Google Shape;632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000" y="1076625"/>
            <a:ext cx="4280550" cy="2099150"/>
          </a:xfrm>
          <a:prstGeom prst="rect">
            <a:avLst/>
          </a:prstGeom>
          <a:noFill/>
          <a:ln>
            <a:noFill/>
          </a:ln>
        </p:spPr>
      </p:pic>
      <p:sp>
        <p:nvSpPr>
          <p:cNvPr id="633" name="Google Shape;633;p90"/>
          <p:cNvSpPr txBox="1"/>
          <p:nvPr>
            <p:ph idx="1" type="body"/>
          </p:nvPr>
        </p:nvSpPr>
        <p:spPr>
          <a:xfrm>
            <a:off x="3009775" y="1732875"/>
            <a:ext cx="5395500" cy="28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4" name="Google Shape;634;p90"/>
          <p:cNvSpPr txBox="1"/>
          <p:nvPr>
            <p:ph type="title"/>
          </p:nvPr>
        </p:nvSpPr>
        <p:spPr>
          <a:xfrm>
            <a:off x="720000" y="500925"/>
            <a:ext cx="8017500" cy="57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Average PortfolioChangePct among Different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Industries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b="0" lang="en" sz="2400"/>
              <a:t>Financial &amp; Energy Have the Smallest Ones</a:t>
            </a:r>
            <a:endParaRPr b="0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635" name="Google Shape;635;p90"/>
          <p:cNvSpPr txBox="1"/>
          <p:nvPr/>
        </p:nvSpPr>
        <p:spPr>
          <a:xfrm>
            <a:off x="451875" y="3237975"/>
            <a:ext cx="4974300" cy="16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</a:pPr>
            <a:r>
              <a:rPr lang="en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PortfolioChangePct is normally distributed and most concentrated in the range (-10, 10).</a:t>
            </a:r>
            <a:endParaRPr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</a:pPr>
            <a:r>
              <a:rPr lang="en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Smallest average PortfolioChangePct: </a:t>
            </a:r>
            <a:endParaRPr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Financial &amp; Energy → Stable → Cautious</a:t>
            </a:r>
            <a:endParaRPr b="1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</a:pPr>
            <a:r>
              <a:rPr lang="en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Largest average PortfolioChangePct: </a:t>
            </a:r>
            <a:endParaRPr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Health Care/Biotech &amp; Technology → Risky → Open</a:t>
            </a:r>
            <a:endParaRPr b="1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636" name="Google Shape;636;p90"/>
          <p:cNvGrpSpPr/>
          <p:nvPr/>
        </p:nvGrpSpPr>
        <p:grpSpPr>
          <a:xfrm>
            <a:off x="5612425" y="1076625"/>
            <a:ext cx="2096550" cy="3707875"/>
            <a:chOff x="5612425" y="1076625"/>
            <a:chExt cx="2096550" cy="3707875"/>
          </a:xfrm>
        </p:grpSpPr>
        <p:pic>
          <p:nvPicPr>
            <p:cNvPr id="637" name="Google Shape;637;p9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612425" y="1076625"/>
              <a:ext cx="2021575" cy="37078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38" name="Google Shape;638;p90"/>
            <p:cNvSpPr/>
            <p:nvPr/>
          </p:nvSpPr>
          <p:spPr>
            <a:xfrm>
              <a:off x="6172350" y="1246675"/>
              <a:ext cx="1536600" cy="377700"/>
            </a:xfrm>
            <a:prstGeom prst="rect">
              <a:avLst/>
            </a:prstGeom>
            <a:noFill/>
            <a:ln cap="flat" cmpd="sng" w="19050">
              <a:solidFill>
                <a:srgbClr val="EC3A3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90"/>
            <p:cNvSpPr/>
            <p:nvPr/>
          </p:nvSpPr>
          <p:spPr>
            <a:xfrm>
              <a:off x="5908075" y="4406800"/>
              <a:ext cx="1800900" cy="377700"/>
            </a:xfrm>
            <a:prstGeom prst="rect">
              <a:avLst/>
            </a:prstGeom>
            <a:noFill/>
            <a:ln cap="flat" cmpd="sng" w="19050">
              <a:solidFill>
                <a:srgbClr val="EC3A3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40" name="Google Shape;640;p9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41" name="Google Shape;641;p9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4568975"/>
            <a:ext cx="627849" cy="574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42" name="Google Shape;642;p9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4568975"/>
            <a:ext cx="627849" cy="574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43" name="Google Shape;643;p9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02732" y="0"/>
            <a:ext cx="1641268" cy="615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91"/>
          <p:cNvSpPr txBox="1"/>
          <p:nvPr>
            <p:ph idx="8" type="title"/>
          </p:nvPr>
        </p:nvSpPr>
        <p:spPr>
          <a:xfrm>
            <a:off x="720000" y="768600"/>
            <a:ext cx="8004600" cy="57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600"/>
              <a:t>PortfolioChangePct Distribution of Different </a:t>
            </a:r>
            <a:endParaRPr sz="2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600"/>
              <a:t>Industries</a:t>
            </a:r>
            <a:endParaRPr sz="26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b="0" lang="en" sz="2200"/>
              <a:t>Decentralization Means Greater Possibility of Profit, Concentration Means Avoiding Huge Losses</a:t>
            </a:r>
            <a:endParaRPr b="0"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600"/>
              <a:t> </a:t>
            </a:r>
            <a:endParaRPr sz="2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 </a:t>
            </a:r>
            <a:endParaRPr sz="2600"/>
          </a:p>
        </p:txBody>
      </p:sp>
      <p:grpSp>
        <p:nvGrpSpPr>
          <p:cNvPr id="649" name="Google Shape;649;p91"/>
          <p:cNvGrpSpPr/>
          <p:nvPr/>
        </p:nvGrpSpPr>
        <p:grpSpPr>
          <a:xfrm>
            <a:off x="565475" y="1289625"/>
            <a:ext cx="5440874" cy="3572775"/>
            <a:chOff x="565475" y="1289625"/>
            <a:chExt cx="5440874" cy="3572775"/>
          </a:xfrm>
        </p:grpSpPr>
        <p:pic>
          <p:nvPicPr>
            <p:cNvPr id="650" name="Google Shape;650;p9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65475" y="1289625"/>
              <a:ext cx="5440874" cy="35727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51" name="Google Shape;651;p91"/>
            <p:cNvSpPr/>
            <p:nvPr/>
          </p:nvSpPr>
          <p:spPr>
            <a:xfrm>
              <a:off x="1393450" y="1296825"/>
              <a:ext cx="768300" cy="3515700"/>
            </a:xfrm>
            <a:prstGeom prst="rect">
              <a:avLst/>
            </a:prstGeom>
            <a:noFill/>
            <a:ln cap="flat" cmpd="sng" w="19050">
              <a:solidFill>
                <a:srgbClr val="EC3A3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91"/>
            <p:cNvSpPr/>
            <p:nvPr/>
          </p:nvSpPr>
          <p:spPr>
            <a:xfrm>
              <a:off x="5143650" y="1305350"/>
              <a:ext cx="351600" cy="3515700"/>
            </a:xfrm>
            <a:prstGeom prst="rect">
              <a:avLst/>
            </a:prstGeom>
            <a:noFill/>
            <a:ln cap="flat" cmpd="sng" w="19050">
              <a:solidFill>
                <a:srgbClr val="EC3A3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53" name="Google Shape;653;p91"/>
          <p:cNvSpPr txBox="1"/>
          <p:nvPr>
            <p:ph idx="4294967295" type="body"/>
          </p:nvPr>
        </p:nvSpPr>
        <p:spPr>
          <a:xfrm>
            <a:off x="5906500" y="1116650"/>
            <a:ext cx="2974200" cy="40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●"/>
            </a:pPr>
            <a:r>
              <a:rPr lang="en"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We focus on the 4 most representative industries：Financial, Energy, Health Care/Biotech &amp; Technology</a:t>
            </a:r>
            <a:endParaRPr sz="13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"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Financial &amp; Energy:</a:t>
            </a:r>
            <a:r>
              <a:rPr lang="en"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the volatility is small but the distribution is the largest, which</a:t>
            </a:r>
            <a:r>
              <a:rPr lang="en" sz="1300"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b="1" lang="en"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makes it easy for investors to profit :)</a:t>
            </a:r>
            <a:endParaRPr b="1" sz="13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"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Health Care/Biotech &amp; Technology: </a:t>
            </a:r>
            <a:r>
              <a:rPr lang="en"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The volatility is high but at the same time the distribution is small, which means that</a:t>
            </a:r>
            <a:r>
              <a:rPr b="1" lang="en"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even a drop will not bring huge losses :)</a:t>
            </a:r>
            <a:endParaRPr b="1" sz="13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13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54" name="Google Shape;654;p9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55" name="Google Shape;655;p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568975"/>
            <a:ext cx="627849" cy="574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56" name="Google Shape;656;p9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02732" y="0"/>
            <a:ext cx="1641268" cy="615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92"/>
          <p:cNvSpPr txBox="1"/>
          <p:nvPr>
            <p:ph idx="1" type="body"/>
          </p:nvPr>
        </p:nvSpPr>
        <p:spPr>
          <a:xfrm>
            <a:off x="3009775" y="1580475"/>
            <a:ext cx="5395500" cy="28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2" name="Google Shape;662;p92"/>
          <p:cNvSpPr txBox="1"/>
          <p:nvPr>
            <p:ph type="title"/>
          </p:nvPr>
        </p:nvSpPr>
        <p:spPr>
          <a:xfrm>
            <a:off x="720000" y="387600"/>
            <a:ext cx="6689400" cy="57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Moving Average of ETF Type 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b="0" lang="en" sz="2400"/>
              <a:t>Smoothing Fluctuations for </a:t>
            </a:r>
            <a:r>
              <a:rPr b="0" lang="en" sz="2400"/>
              <a:t>Time Series Forecasting</a:t>
            </a:r>
            <a:endParaRPr b="0" sz="2400"/>
          </a:p>
        </p:txBody>
      </p:sp>
      <p:sp>
        <p:nvSpPr>
          <p:cNvPr id="663" name="Google Shape;663;p92"/>
          <p:cNvSpPr txBox="1"/>
          <p:nvPr/>
        </p:nvSpPr>
        <p:spPr>
          <a:xfrm>
            <a:off x="6081200" y="1135200"/>
            <a:ext cx="2474100" cy="28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chart below shows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AssetsEnd 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data for 4 industry ETF funds along with a </a:t>
            </a:r>
            <a: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30-week 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simple moving average. 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Moving averages smooth out volatility, thus showing long-term volatility trends.</a:t>
            </a:r>
            <a:endParaRPr/>
          </a:p>
        </p:txBody>
      </p:sp>
      <p:sp>
        <p:nvSpPr>
          <p:cNvPr id="664" name="Google Shape;664;p9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65" name="Google Shape;665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568975"/>
            <a:ext cx="627849" cy="574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66" name="Google Shape;666;p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02732" y="0"/>
            <a:ext cx="1641268" cy="615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grpSp>
        <p:nvGrpSpPr>
          <p:cNvPr id="667" name="Google Shape;667;p92"/>
          <p:cNvGrpSpPr/>
          <p:nvPr/>
        </p:nvGrpSpPr>
        <p:grpSpPr>
          <a:xfrm>
            <a:off x="295650" y="1180275"/>
            <a:ext cx="5945200" cy="3760322"/>
            <a:chOff x="295650" y="1180275"/>
            <a:chExt cx="5945200" cy="3760322"/>
          </a:xfrm>
        </p:grpSpPr>
        <p:pic>
          <p:nvPicPr>
            <p:cNvPr id="668" name="Google Shape;668;p9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95650" y="1211400"/>
              <a:ext cx="2893794" cy="17491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69" name="Google Shape;669;p9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347025" y="1211400"/>
              <a:ext cx="2893819" cy="1749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70" name="Google Shape;670;p92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295650" y="3101525"/>
              <a:ext cx="2893799" cy="183905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71" name="Google Shape;671;p92"/>
            <p:cNvSpPr txBox="1"/>
            <p:nvPr/>
          </p:nvSpPr>
          <p:spPr>
            <a:xfrm>
              <a:off x="1391525" y="1180275"/>
              <a:ext cx="10548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4A86E8"/>
                  </a:solidFill>
                  <a:latin typeface="Roboto"/>
                  <a:ea typeface="Roboto"/>
                  <a:cs typeface="Roboto"/>
                  <a:sym typeface="Roboto"/>
                </a:rPr>
                <a:t>Financial</a:t>
              </a:r>
              <a:endParaRPr b="1">
                <a:solidFill>
                  <a:srgbClr val="4A86E8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72" name="Google Shape;672;p92"/>
            <p:cNvSpPr txBox="1"/>
            <p:nvPr/>
          </p:nvSpPr>
          <p:spPr>
            <a:xfrm>
              <a:off x="4508000" y="3104875"/>
              <a:ext cx="12684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">
                  <a:solidFill>
                    <a:srgbClr val="4A86E8"/>
                  </a:solidFill>
                  <a:latin typeface="Roboto"/>
                  <a:ea typeface="Roboto"/>
                  <a:cs typeface="Roboto"/>
                  <a:sym typeface="Roboto"/>
                </a:rPr>
                <a:t>Technology </a:t>
              </a:r>
              <a:endParaRPr b="1">
                <a:solidFill>
                  <a:srgbClr val="4A86E8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73" name="Google Shape;673;p92"/>
            <p:cNvSpPr txBox="1"/>
            <p:nvPr/>
          </p:nvSpPr>
          <p:spPr>
            <a:xfrm>
              <a:off x="4606400" y="1180275"/>
              <a:ext cx="10548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4A86E8"/>
                  </a:solidFill>
                  <a:latin typeface="Roboto"/>
                  <a:ea typeface="Roboto"/>
                  <a:cs typeface="Roboto"/>
                  <a:sym typeface="Roboto"/>
                </a:rPr>
                <a:t>Energy</a:t>
              </a:r>
              <a:endParaRPr b="1">
                <a:solidFill>
                  <a:srgbClr val="4A86E8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74" name="Google Shape;674;p92"/>
            <p:cNvSpPr txBox="1"/>
            <p:nvPr/>
          </p:nvSpPr>
          <p:spPr>
            <a:xfrm>
              <a:off x="1067900" y="3056300"/>
              <a:ext cx="24741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4A86E8"/>
                  </a:solidFill>
                  <a:latin typeface="Roboto"/>
                  <a:ea typeface="Roboto"/>
                  <a:cs typeface="Roboto"/>
                  <a:sym typeface="Roboto"/>
                </a:rPr>
                <a:t>Health Care/Biotech</a:t>
              </a:r>
              <a:endParaRPr b="1">
                <a:solidFill>
                  <a:srgbClr val="4A86E8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675" name="Google Shape;675;p92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3347025" y="3101525"/>
              <a:ext cx="2893825" cy="183907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76" name="Google Shape;676;p92"/>
          <p:cNvSpPr txBox="1"/>
          <p:nvPr/>
        </p:nvSpPr>
        <p:spPr>
          <a:xfrm>
            <a:off x="4508000" y="3104875"/>
            <a:ext cx="126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A86E8"/>
                </a:solidFill>
                <a:latin typeface="Roboto"/>
                <a:ea typeface="Roboto"/>
                <a:cs typeface="Roboto"/>
                <a:sym typeface="Roboto"/>
              </a:rPr>
              <a:t>Technology </a:t>
            </a:r>
            <a:endParaRPr b="1">
              <a:solidFill>
                <a:srgbClr val="4A86E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93"/>
          <p:cNvSpPr txBox="1"/>
          <p:nvPr>
            <p:ph idx="1" type="body"/>
          </p:nvPr>
        </p:nvSpPr>
        <p:spPr>
          <a:xfrm>
            <a:off x="3009775" y="1580475"/>
            <a:ext cx="5395500" cy="28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2" name="Google Shape;682;p93"/>
          <p:cNvSpPr txBox="1"/>
          <p:nvPr>
            <p:ph type="title"/>
          </p:nvPr>
        </p:nvSpPr>
        <p:spPr>
          <a:xfrm>
            <a:off x="720000" y="387600"/>
            <a:ext cx="6689400" cy="57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Moving Average of IMF Type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b="0" lang="en" sz="2400"/>
              <a:t>Volatility is a Little Bit Larger than that of ETF</a:t>
            </a:r>
            <a:endParaRPr b="0" sz="2400"/>
          </a:p>
        </p:txBody>
      </p:sp>
      <p:sp>
        <p:nvSpPr>
          <p:cNvPr id="683" name="Google Shape;683;p93"/>
          <p:cNvSpPr txBox="1"/>
          <p:nvPr/>
        </p:nvSpPr>
        <p:spPr>
          <a:xfrm>
            <a:off x="6041025" y="1652775"/>
            <a:ext cx="3000000" cy="18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 general, the trend is </a:t>
            </a:r>
            <a: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almost the same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as that of ETF funds AssetsEnd, but all the volatility is a little bit larger than that of ETF.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84" name="Google Shape;684;p9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85" name="Google Shape;685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568975"/>
            <a:ext cx="627849" cy="574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86" name="Google Shape;686;p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02732" y="0"/>
            <a:ext cx="1641268" cy="615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grpSp>
        <p:nvGrpSpPr>
          <p:cNvPr id="687" name="Google Shape;687;p93"/>
          <p:cNvGrpSpPr/>
          <p:nvPr/>
        </p:nvGrpSpPr>
        <p:grpSpPr>
          <a:xfrm>
            <a:off x="322950" y="1180275"/>
            <a:ext cx="5718074" cy="3673775"/>
            <a:chOff x="322950" y="1180275"/>
            <a:chExt cx="5718074" cy="3673775"/>
          </a:xfrm>
        </p:grpSpPr>
        <p:pic>
          <p:nvPicPr>
            <p:cNvPr id="688" name="Google Shape;688;p9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22950" y="1234150"/>
              <a:ext cx="2802374" cy="1750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89" name="Google Shape;689;p93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238650" y="1234150"/>
              <a:ext cx="2802374" cy="1750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0" name="Google Shape;690;p93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322950" y="3103325"/>
              <a:ext cx="2802375" cy="1750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1" name="Google Shape;691;p93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3238649" y="3103325"/>
              <a:ext cx="2802374" cy="17507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92" name="Google Shape;692;p93"/>
            <p:cNvSpPr txBox="1"/>
            <p:nvPr/>
          </p:nvSpPr>
          <p:spPr>
            <a:xfrm>
              <a:off x="1391525" y="1180275"/>
              <a:ext cx="10548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4A86E8"/>
                  </a:solidFill>
                  <a:latin typeface="Roboto"/>
                  <a:ea typeface="Roboto"/>
                  <a:cs typeface="Roboto"/>
                  <a:sym typeface="Roboto"/>
                </a:rPr>
                <a:t>Financial</a:t>
              </a:r>
              <a:endParaRPr b="1">
                <a:solidFill>
                  <a:srgbClr val="4A86E8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93" name="Google Shape;693;p93"/>
            <p:cNvSpPr txBox="1"/>
            <p:nvPr/>
          </p:nvSpPr>
          <p:spPr>
            <a:xfrm>
              <a:off x="4508000" y="3104875"/>
              <a:ext cx="12684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4A86E8"/>
                  </a:solidFill>
                  <a:latin typeface="Roboto"/>
                  <a:ea typeface="Roboto"/>
                  <a:cs typeface="Roboto"/>
                  <a:sym typeface="Roboto"/>
                </a:rPr>
                <a:t>Technology </a:t>
              </a:r>
              <a:endParaRPr b="1">
                <a:solidFill>
                  <a:srgbClr val="4A86E8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94" name="Google Shape;694;p93"/>
            <p:cNvSpPr txBox="1"/>
            <p:nvPr/>
          </p:nvSpPr>
          <p:spPr>
            <a:xfrm>
              <a:off x="4606400" y="1180275"/>
              <a:ext cx="10548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4A86E8"/>
                  </a:solidFill>
                  <a:latin typeface="Roboto"/>
                  <a:ea typeface="Roboto"/>
                  <a:cs typeface="Roboto"/>
                  <a:sym typeface="Roboto"/>
                </a:rPr>
                <a:t>Energy</a:t>
              </a:r>
              <a:endParaRPr b="1">
                <a:solidFill>
                  <a:srgbClr val="4A86E8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95" name="Google Shape;695;p93"/>
            <p:cNvSpPr txBox="1"/>
            <p:nvPr/>
          </p:nvSpPr>
          <p:spPr>
            <a:xfrm>
              <a:off x="1067900" y="3056300"/>
              <a:ext cx="24741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4A86E8"/>
                  </a:solidFill>
                  <a:latin typeface="Roboto"/>
                  <a:ea typeface="Roboto"/>
                  <a:cs typeface="Roboto"/>
                  <a:sym typeface="Roboto"/>
                </a:rPr>
                <a:t>Health Care/Biotech</a:t>
              </a:r>
              <a:endParaRPr b="1">
                <a:solidFill>
                  <a:srgbClr val="4A86E8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94"/>
          <p:cNvSpPr txBox="1"/>
          <p:nvPr>
            <p:ph idx="1" type="body"/>
          </p:nvPr>
        </p:nvSpPr>
        <p:spPr>
          <a:xfrm>
            <a:off x="3009775" y="1580475"/>
            <a:ext cx="5395500" cy="28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1" name="Google Shape;701;p94"/>
          <p:cNvSpPr txBox="1"/>
          <p:nvPr>
            <p:ph type="title"/>
          </p:nvPr>
        </p:nvSpPr>
        <p:spPr>
          <a:xfrm>
            <a:off x="720000" y="387600"/>
            <a:ext cx="7768200" cy="57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Moving Average of RMF Type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b="0" lang="en" sz="2400"/>
              <a:t>RMF-type Funds Have the Smallest and Smoothes Values</a:t>
            </a:r>
            <a:endParaRPr b="0" sz="2400"/>
          </a:p>
        </p:txBody>
      </p:sp>
      <p:grpSp>
        <p:nvGrpSpPr>
          <p:cNvPr id="702" name="Google Shape;702;p94"/>
          <p:cNvGrpSpPr/>
          <p:nvPr/>
        </p:nvGrpSpPr>
        <p:grpSpPr>
          <a:xfrm>
            <a:off x="215050" y="1180275"/>
            <a:ext cx="6017802" cy="3643776"/>
            <a:chOff x="215050" y="1180275"/>
            <a:chExt cx="6017802" cy="3643776"/>
          </a:xfrm>
        </p:grpSpPr>
        <p:pic>
          <p:nvPicPr>
            <p:cNvPr id="703" name="Google Shape;703;p9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5050" y="1233650"/>
              <a:ext cx="2962351" cy="17362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4" name="Google Shape;704;p9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270500" y="1233650"/>
              <a:ext cx="2962349" cy="17362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5" name="Google Shape;705;p9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15050" y="3087825"/>
              <a:ext cx="2962348" cy="17362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6" name="Google Shape;706;p9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270500" y="3087825"/>
              <a:ext cx="2962352" cy="17362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07" name="Google Shape;707;p94"/>
            <p:cNvSpPr txBox="1"/>
            <p:nvPr/>
          </p:nvSpPr>
          <p:spPr>
            <a:xfrm>
              <a:off x="1391525" y="1180275"/>
              <a:ext cx="10548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4A86E8"/>
                  </a:solidFill>
                  <a:latin typeface="Roboto"/>
                  <a:ea typeface="Roboto"/>
                  <a:cs typeface="Roboto"/>
                  <a:sym typeface="Roboto"/>
                </a:rPr>
                <a:t>Financial</a:t>
              </a:r>
              <a:endParaRPr b="1">
                <a:solidFill>
                  <a:srgbClr val="4A86E8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08" name="Google Shape;708;p94"/>
            <p:cNvSpPr txBox="1"/>
            <p:nvPr/>
          </p:nvSpPr>
          <p:spPr>
            <a:xfrm>
              <a:off x="4508000" y="3104875"/>
              <a:ext cx="12684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4A86E8"/>
                  </a:solidFill>
                  <a:latin typeface="Roboto"/>
                  <a:ea typeface="Roboto"/>
                  <a:cs typeface="Roboto"/>
                  <a:sym typeface="Roboto"/>
                </a:rPr>
                <a:t>Technology </a:t>
              </a:r>
              <a:endParaRPr b="1">
                <a:solidFill>
                  <a:srgbClr val="4A86E8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09" name="Google Shape;709;p94"/>
            <p:cNvSpPr txBox="1"/>
            <p:nvPr/>
          </p:nvSpPr>
          <p:spPr>
            <a:xfrm>
              <a:off x="4606400" y="1180275"/>
              <a:ext cx="10548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4A86E8"/>
                  </a:solidFill>
                  <a:latin typeface="Roboto"/>
                  <a:ea typeface="Roboto"/>
                  <a:cs typeface="Roboto"/>
                  <a:sym typeface="Roboto"/>
                </a:rPr>
                <a:t>Energy</a:t>
              </a:r>
              <a:endParaRPr b="1">
                <a:solidFill>
                  <a:srgbClr val="4A86E8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10" name="Google Shape;710;p94"/>
            <p:cNvSpPr txBox="1"/>
            <p:nvPr/>
          </p:nvSpPr>
          <p:spPr>
            <a:xfrm>
              <a:off x="1067900" y="3056300"/>
              <a:ext cx="24741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4A86E8"/>
                  </a:solidFill>
                  <a:latin typeface="Roboto"/>
                  <a:ea typeface="Roboto"/>
                  <a:cs typeface="Roboto"/>
                  <a:sym typeface="Roboto"/>
                </a:rPr>
                <a:t>Health Care/Biotech</a:t>
              </a:r>
              <a:endParaRPr b="1">
                <a:solidFill>
                  <a:srgbClr val="4A86E8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711" name="Google Shape;711;p94"/>
          <p:cNvSpPr txBox="1"/>
          <p:nvPr/>
        </p:nvSpPr>
        <p:spPr>
          <a:xfrm>
            <a:off x="6080450" y="2102875"/>
            <a:ext cx="3000000" cy="16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Overall, RMF-type funds have the </a:t>
            </a:r>
            <a: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smallest and smoothest 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AssetsEnd values, and from an forecasting perspective, energy companies have the highest values of AssetsEnd.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12" name="Google Shape;712;p9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13" name="Google Shape;713;p9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0" y="4568975"/>
            <a:ext cx="627849" cy="574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14" name="Google Shape;714;p9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502732" y="0"/>
            <a:ext cx="1641268" cy="615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95"/>
          <p:cNvSpPr txBox="1"/>
          <p:nvPr>
            <p:ph idx="1" type="body"/>
          </p:nvPr>
        </p:nvSpPr>
        <p:spPr>
          <a:xfrm>
            <a:off x="2781175" y="1580475"/>
            <a:ext cx="5395500" cy="28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0" name="Google Shape;720;p95"/>
          <p:cNvSpPr txBox="1"/>
          <p:nvPr>
            <p:ph type="title"/>
          </p:nvPr>
        </p:nvSpPr>
        <p:spPr>
          <a:xfrm>
            <a:off x="415200" y="311400"/>
            <a:ext cx="8656200" cy="57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Fund</a:t>
            </a:r>
            <a:r>
              <a:rPr lang="en"/>
              <a:t> Year Returns on ETF Type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b="0" lang="en" sz="2400"/>
              <a:t>Only the Health Care/Biotech Industry Shows an Increasing Trend</a:t>
            </a:r>
            <a:endParaRPr b="0" sz="2400"/>
          </a:p>
        </p:txBody>
      </p:sp>
      <p:grpSp>
        <p:nvGrpSpPr>
          <p:cNvPr id="721" name="Google Shape;721;p95"/>
          <p:cNvGrpSpPr/>
          <p:nvPr/>
        </p:nvGrpSpPr>
        <p:grpSpPr>
          <a:xfrm>
            <a:off x="76200" y="1173075"/>
            <a:ext cx="5849251" cy="3913275"/>
            <a:chOff x="76200" y="1173075"/>
            <a:chExt cx="5849251" cy="3913275"/>
          </a:xfrm>
        </p:grpSpPr>
        <p:pic>
          <p:nvPicPr>
            <p:cNvPr id="722" name="Google Shape;722;p9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6200" y="1173075"/>
              <a:ext cx="2911675" cy="1902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3" name="Google Shape;723;p9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013775" y="1180825"/>
              <a:ext cx="2911675" cy="1902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4" name="Google Shape;724;p9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6200" y="3183750"/>
              <a:ext cx="2911676" cy="1902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5" name="Google Shape;725;p9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013775" y="3183750"/>
              <a:ext cx="2911676" cy="1902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26" name="Google Shape;726;p95"/>
            <p:cNvSpPr txBox="1"/>
            <p:nvPr/>
          </p:nvSpPr>
          <p:spPr>
            <a:xfrm>
              <a:off x="1162925" y="1180275"/>
              <a:ext cx="10548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4A86E8"/>
                  </a:solidFill>
                  <a:latin typeface="Roboto"/>
                  <a:ea typeface="Roboto"/>
                  <a:cs typeface="Roboto"/>
                  <a:sym typeface="Roboto"/>
                </a:rPr>
                <a:t>Financial</a:t>
              </a:r>
              <a:endParaRPr b="1">
                <a:solidFill>
                  <a:srgbClr val="4A86E8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27" name="Google Shape;727;p95"/>
            <p:cNvSpPr txBox="1"/>
            <p:nvPr/>
          </p:nvSpPr>
          <p:spPr>
            <a:xfrm>
              <a:off x="4431800" y="3257275"/>
              <a:ext cx="12684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4A86E8"/>
                  </a:solidFill>
                  <a:latin typeface="Roboto"/>
                  <a:ea typeface="Roboto"/>
                  <a:cs typeface="Roboto"/>
                  <a:sym typeface="Roboto"/>
                </a:rPr>
                <a:t>Technology </a:t>
              </a:r>
              <a:endParaRPr b="1">
                <a:solidFill>
                  <a:srgbClr val="4A86E8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28" name="Google Shape;728;p95"/>
            <p:cNvSpPr txBox="1"/>
            <p:nvPr/>
          </p:nvSpPr>
          <p:spPr>
            <a:xfrm>
              <a:off x="4606400" y="1180275"/>
              <a:ext cx="10548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4A86E8"/>
                  </a:solidFill>
                  <a:latin typeface="Roboto"/>
                  <a:ea typeface="Roboto"/>
                  <a:cs typeface="Roboto"/>
                  <a:sym typeface="Roboto"/>
                </a:rPr>
                <a:t>Energy</a:t>
              </a:r>
              <a:endParaRPr b="1">
                <a:solidFill>
                  <a:srgbClr val="4A86E8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29" name="Google Shape;729;p95"/>
            <p:cNvSpPr txBox="1"/>
            <p:nvPr/>
          </p:nvSpPr>
          <p:spPr>
            <a:xfrm>
              <a:off x="839300" y="3284900"/>
              <a:ext cx="24741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4A86E8"/>
                  </a:solidFill>
                  <a:latin typeface="Roboto"/>
                  <a:ea typeface="Roboto"/>
                  <a:cs typeface="Roboto"/>
                  <a:sym typeface="Roboto"/>
                </a:rPr>
                <a:t>Health Care/Biotech</a:t>
              </a:r>
              <a:endParaRPr b="1">
                <a:solidFill>
                  <a:srgbClr val="4A86E8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730" name="Google Shape;730;p95"/>
          <p:cNvSpPr txBox="1"/>
          <p:nvPr/>
        </p:nvSpPr>
        <p:spPr>
          <a:xfrm>
            <a:off x="5700200" y="1105550"/>
            <a:ext cx="2727000" cy="33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</a:t>
            </a:r>
            <a: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Health Care/Biotech 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industry has the</a:t>
            </a:r>
            <a: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most stable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annual returns.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Both 2013 and 2016 saw peak annual returns except for the Health Care/Biotech industry.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From the recent trend observation, only the annual rate of return of the </a:t>
            </a:r>
            <a: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Health Care/Biotech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industry shows an </a:t>
            </a:r>
            <a: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increasing trend.</a:t>
            </a:r>
            <a:endParaRPr b="1"/>
          </a:p>
        </p:txBody>
      </p:sp>
      <p:sp>
        <p:nvSpPr>
          <p:cNvPr id="731" name="Google Shape;731;p9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32" name="Google Shape;732;p9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0" y="4568975"/>
            <a:ext cx="627849" cy="574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33" name="Google Shape;733;p9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502732" y="0"/>
            <a:ext cx="1641268" cy="615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p96"/>
          <p:cNvSpPr txBox="1"/>
          <p:nvPr>
            <p:ph idx="1" type="body"/>
          </p:nvPr>
        </p:nvSpPr>
        <p:spPr>
          <a:xfrm>
            <a:off x="3009775" y="1580475"/>
            <a:ext cx="5395500" cy="28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9" name="Google Shape;739;p96"/>
          <p:cNvSpPr txBox="1"/>
          <p:nvPr>
            <p:ph type="title"/>
          </p:nvPr>
        </p:nvSpPr>
        <p:spPr>
          <a:xfrm>
            <a:off x="339000" y="311400"/>
            <a:ext cx="6689400" cy="57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Fund</a:t>
            </a:r>
            <a:r>
              <a:rPr lang="en"/>
              <a:t> Year Returns on IMF Type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b="0" lang="en" sz="2400"/>
              <a:t>No Big Difference Compare with the ETF Type</a:t>
            </a:r>
            <a:endParaRPr b="0" sz="2400"/>
          </a:p>
        </p:txBody>
      </p:sp>
      <p:grpSp>
        <p:nvGrpSpPr>
          <p:cNvPr id="740" name="Google Shape;740;p96"/>
          <p:cNvGrpSpPr/>
          <p:nvPr/>
        </p:nvGrpSpPr>
        <p:grpSpPr>
          <a:xfrm>
            <a:off x="165425" y="1178875"/>
            <a:ext cx="5787201" cy="3878299"/>
            <a:chOff x="165425" y="1178875"/>
            <a:chExt cx="5787201" cy="3878299"/>
          </a:xfrm>
        </p:grpSpPr>
        <p:pic>
          <p:nvPicPr>
            <p:cNvPr id="741" name="Google Shape;741;p9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65425" y="1178875"/>
              <a:ext cx="2844351" cy="18694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42" name="Google Shape;742;p9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108275" y="1180325"/>
              <a:ext cx="2844351" cy="18665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43" name="Google Shape;743;p9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65425" y="3187700"/>
              <a:ext cx="2844351" cy="18694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44" name="Google Shape;744;p9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108275" y="3187725"/>
              <a:ext cx="2844350" cy="18694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45" name="Google Shape;745;p96"/>
            <p:cNvSpPr txBox="1"/>
            <p:nvPr/>
          </p:nvSpPr>
          <p:spPr>
            <a:xfrm>
              <a:off x="1391525" y="1180275"/>
              <a:ext cx="10548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4A86E8"/>
                  </a:solidFill>
                  <a:latin typeface="Roboto"/>
                  <a:ea typeface="Roboto"/>
                  <a:cs typeface="Roboto"/>
                  <a:sym typeface="Roboto"/>
                </a:rPr>
                <a:t>Financial</a:t>
              </a:r>
              <a:endParaRPr b="1">
                <a:solidFill>
                  <a:srgbClr val="4A86E8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46" name="Google Shape;746;p96"/>
            <p:cNvSpPr txBox="1"/>
            <p:nvPr/>
          </p:nvSpPr>
          <p:spPr>
            <a:xfrm>
              <a:off x="4431800" y="3257275"/>
              <a:ext cx="12684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4A86E8"/>
                  </a:solidFill>
                  <a:latin typeface="Roboto"/>
                  <a:ea typeface="Roboto"/>
                  <a:cs typeface="Roboto"/>
                  <a:sym typeface="Roboto"/>
                </a:rPr>
                <a:t>Technology </a:t>
              </a:r>
              <a:endParaRPr b="1">
                <a:solidFill>
                  <a:srgbClr val="4A86E8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47" name="Google Shape;747;p96"/>
            <p:cNvSpPr txBox="1"/>
            <p:nvPr/>
          </p:nvSpPr>
          <p:spPr>
            <a:xfrm>
              <a:off x="4606400" y="1180275"/>
              <a:ext cx="10548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4A86E8"/>
                  </a:solidFill>
                  <a:latin typeface="Roboto"/>
                  <a:ea typeface="Roboto"/>
                  <a:cs typeface="Roboto"/>
                  <a:sym typeface="Roboto"/>
                </a:rPr>
                <a:t>Energy</a:t>
              </a:r>
              <a:endParaRPr b="1">
                <a:solidFill>
                  <a:srgbClr val="4A86E8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48" name="Google Shape;748;p96"/>
            <p:cNvSpPr txBox="1"/>
            <p:nvPr/>
          </p:nvSpPr>
          <p:spPr>
            <a:xfrm>
              <a:off x="1067900" y="3284900"/>
              <a:ext cx="24741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4A86E8"/>
                  </a:solidFill>
                  <a:latin typeface="Roboto"/>
                  <a:ea typeface="Roboto"/>
                  <a:cs typeface="Roboto"/>
                  <a:sym typeface="Roboto"/>
                </a:rPr>
                <a:t>Health Care/Biotech</a:t>
              </a:r>
              <a:endParaRPr b="1">
                <a:solidFill>
                  <a:srgbClr val="4A86E8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749" name="Google Shape;749;p96"/>
          <p:cNvSpPr txBox="1"/>
          <p:nvPr/>
        </p:nvSpPr>
        <p:spPr>
          <a:xfrm>
            <a:off x="5839200" y="2028450"/>
            <a:ext cx="2474100" cy="13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/>
              <a:t>It seems that there is </a:t>
            </a:r>
            <a:r>
              <a:rPr b="1" lang="en"/>
              <a:t>no big difference</a:t>
            </a:r>
            <a:r>
              <a:rPr lang="en"/>
              <a:t> between IMF fund annual returns and ETF returns.</a:t>
            </a:r>
            <a:endParaRPr/>
          </a:p>
        </p:txBody>
      </p:sp>
      <p:sp>
        <p:nvSpPr>
          <p:cNvPr id="750" name="Google Shape;750;p9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51" name="Google Shape;751;p9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0" y="4569025"/>
            <a:ext cx="627849" cy="574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52" name="Google Shape;752;p9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502732" y="0"/>
            <a:ext cx="1641268" cy="615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p97"/>
          <p:cNvSpPr txBox="1"/>
          <p:nvPr>
            <p:ph idx="1" type="body"/>
          </p:nvPr>
        </p:nvSpPr>
        <p:spPr>
          <a:xfrm>
            <a:off x="3009775" y="1580475"/>
            <a:ext cx="5395500" cy="28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8" name="Google Shape;758;p97"/>
          <p:cNvSpPr txBox="1"/>
          <p:nvPr>
            <p:ph type="title"/>
          </p:nvPr>
        </p:nvSpPr>
        <p:spPr>
          <a:xfrm>
            <a:off x="415200" y="159000"/>
            <a:ext cx="9232800" cy="57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Fund</a:t>
            </a:r>
            <a:r>
              <a:rPr lang="en"/>
              <a:t> Year Returns on RMF Type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b="0" lang="en" sz="2400"/>
              <a:t>Health Care/Biotech and Technology Industries Show an Upward Trend</a:t>
            </a:r>
            <a:endParaRPr b="0" sz="2400"/>
          </a:p>
        </p:txBody>
      </p:sp>
      <p:pic>
        <p:nvPicPr>
          <p:cNvPr id="759" name="Google Shape;759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28700"/>
            <a:ext cx="2704975" cy="1920836"/>
          </a:xfrm>
          <a:prstGeom prst="rect">
            <a:avLst/>
          </a:prstGeom>
          <a:noFill/>
          <a:ln>
            <a:noFill/>
          </a:ln>
        </p:spPr>
      </p:pic>
      <p:pic>
        <p:nvPicPr>
          <p:cNvPr id="760" name="Google Shape;760;p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09775" y="1028700"/>
            <a:ext cx="2704975" cy="192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1" name="Google Shape;761;p9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3025725"/>
            <a:ext cx="2704975" cy="179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2" name="Google Shape;762;p9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09775" y="3025725"/>
            <a:ext cx="2704974" cy="1798775"/>
          </a:xfrm>
          <a:prstGeom prst="rect">
            <a:avLst/>
          </a:prstGeom>
          <a:noFill/>
          <a:ln>
            <a:noFill/>
          </a:ln>
        </p:spPr>
      </p:pic>
      <p:sp>
        <p:nvSpPr>
          <p:cNvPr id="763" name="Google Shape;763;p97"/>
          <p:cNvSpPr txBox="1"/>
          <p:nvPr/>
        </p:nvSpPr>
        <p:spPr>
          <a:xfrm>
            <a:off x="1391525" y="1169475"/>
            <a:ext cx="1054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A86E8"/>
                </a:solidFill>
                <a:latin typeface="Roboto"/>
                <a:ea typeface="Roboto"/>
                <a:cs typeface="Roboto"/>
                <a:sym typeface="Roboto"/>
              </a:rPr>
              <a:t>Financial</a:t>
            </a:r>
            <a:endParaRPr b="1">
              <a:solidFill>
                <a:srgbClr val="4A86E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64" name="Google Shape;764;p97"/>
          <p:cNvSpPr txBox="1"/>
          <p:nvPr/>
        </p:nvSpPr>
        <p:spPr>
          <a:xfrm>
            <a:off x="4431800" y="3246475"/>
            <a:ext cx="126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A86E8"/>
                </a:solidFill>
                <a:latin typeface="Roboto"/>
                <a:ea typeface="Roboto"/>
                <a:cs typeface="Roboto"/>
                <a:sym typeface="Roboto"/>
              </a:rPr>
              <a:t>Technology </a:t>
            </a:r>
            <a:endParaRPr b="1">
              <a:solidFill>
                <a:srgbClr val="4A86E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65" name="Google Shape;765;p97"/>
          <p:cNvSpPr txBox="1"/>
          <p:nvPr/>
        </p:nvSpPr>
        <p:spPr>
          <a:xfrm>
            <a:off x="4606400" y="1180275"/>
            <a:ext cx="1054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A86E8"/>
                </a:solidFill>
                <a:latin typeface="Roboto"/>
                <a:ea typeface="Roboto"/>
                <a:cs typeface="Roboto"/>
                <a:sym typeface="Roboto"/>
              </a:rPr>
              <a:t>Energy</a:t>
            </a:r>
            <a:endParaRPr b="1">
              <a:solidFill>
                <a:srgbClr val="4A86E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66" name="Google Shape;766;p97"/>
          <p:cNvSpPr txBox="1"/>
          <p:nvPr/>
        </p:nvSpPr>
        <p:spPr>
          <a:xfrm>
            <a:off x="1067900" y="3274100"/>
            <a:ext cx="2474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A86E8"/>
                </a:solidFill>
                <a:latin typeface="Roboto"/>
                <a:ea typeface="Roboto"/>
                <a:cs typeface="Roboto"/>
                <a:sym typeface="Roboto"/>
              </a:rPr>
              <a:t>Health Care/Biotech</a:t>
            </a:r>
            <a:endParaRPr b="1">
              <a:solidFill>
                <a:srgbClr val="4A86E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67" name="Google Shape;767;p97"/>
          <p:cNvSpPr txBox="1"/>
          <p:nvPr/>
        </p:nvSpPr>
        <p:spPr>
          <a:xfrm>
            <a:off x="5714750" y="1086625"/>
            <a:ext cx="2705100" cy="33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/>
              <a:t>The annual returns of RMF funds in the </a:t>
            </a:r>
            <a:r>
              <a:rPr b="1" lang="en"/>
              <a:t>Financial and Energy</a:t>
            </a:r>
            <a:r>
              <a:rPr lang="en"/>
              <a:t> industries are more volatile and show a </a:t>
            </a:r>
            <a:r>
              <a:rPr b="1" lang="en"/>
              <a:t>downward trend </a:t>
            </a:r>
            <a:r>
              <a:rPr lang="en"/>
              <a:t>in recent years.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/>
              <a:t>The annual returns of RMF funds in the </a:t>
            </a:r>
            <a:r>
              <a:rPr b="1" lang="en"/>
              <a:t>Health Care/Biotech and Technology </a:t>
            </a:r>
            <a:r>
              <a:rPr lang="en"/>
              <a:t>industries have shown an </a:t>
            </a:r>
            <a:r>
              <a:rPr b="1" lang="en"/>
              <a:t>upward trend</a:t>
            </a:r>
            <a:r>
              <a:rPr lang="en"/>
              <a:t>.</a:t>
            </a:r>
            <a:endParaRPr/>
          </a:p>
        </p:txBody>
      </p:sp>
      <p:sp>
        <p:nvSpPr>
          <p:cNvPr id="768" name="Google Shape;768;p9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69" name="Google Shape;769;p9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0" y="4569025"/>
            <a:ext cx="627849" cy="574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70" name="Google Shape;770;p9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502732" y="-37700"/>
            <a:ext cx="1641268" cy="615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98"/>
          <p:cNvSpPr txBox="1"/>
          <p:nvPr>
            <p:ph idx="1" type="body"/>
          </p:nvPr>
        </p:nvSpPr>
        <p:spPr>
          <a:xfrm>
            <a:off x="545550" y="1008725"/>
            <a:ext cx="7475400" cy="433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●"/>
            </a:pPr>
            <a:r>
              <a:rPr b="1" lang="en"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Flow</a:t>
            </a:r>
            <a:r>
              <a:rPr lang="en"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is highly correlated with AssetsEnd and Less correlated with PortfolioChangePct;</a:t>
            </a:r>
            <a:endParaRPr sz="13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●"/>
            </a:pPr>
            <a:r>
              <a:rPr lang="en"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More inflows in the second half of 2013 - 2017;</a:t>
            </a:r>
            <a:endParaRPr sz="13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●"/>
            </a:pPr>
            <a:r>
              <a:rPr b="1" lang="en"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Financial &amp; Energy:</a:t>
            </a:r>
            <a:r>
              <a:rPr lang="en"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stabl</a:t>
            </a:r>
            <a:r>
              <a:rPr lang="en"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e, easier to profit but the annual rate of return shows a downward trend↓ [Cautious investors];</a:t>
            </a:r>
            <a:endParaRPr sz="13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●"/>
            </a:pPr>
            <a:r>
              <a:rPr b="1" lang="en"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Health Care/Biotech &amp; Technology:</a:t>
            </a:r>
            <a:r>
              <a:rPr lang="en"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risky,  avoid huge losses, the annual rate of return↑ [</a:t>
            </a:r>
            <a:r>
              <a:rPr lang="en"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Open investors];</a:t>
            </a:r>
            <a:endParaRPr sz="13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●"/>
            </a:pPr>
            <a:r>
              <a:rPr lang="en"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AssetsEnd of </a:t>
            </a:r>
            <a:r>
              <a:rPr b="1" lang="en"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IMF funds and ETF funds</a:t>
            </a:r>
            <a:r>
              <a:rPr lang="en"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move almost the same, but the IMF is more volatile; There is no big difference between IMF fund annual returns and ETF returns;</a:t>
            </a:r>
            <a:endParaRPr sz="13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●"/>
            </a:pPr>
            <a:r>
              <a:rPr b="1" lang="en"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RMF-type funds </a:t>
            </a:r>
            <a:r>
              <a:rPr lang="en"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have the smallest and smoothest AssetsEnd values;</a:t>
            </a:r>
            <a:endParaRPr sz="13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●"/>
            </a:pPr>
            <a:r>
              <a:rPr lang="en"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Funds in the same industry tend to have the similar trend and range in terms of Flow for IMF and ETF type;</a:t>
            </a:r>
            <a:endParaRPr sz="13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●"/>
            </a:pPr>
            <a:r>
              <a:rPr lang="en"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Infrastructure of RMF type fund could probably be delisted (no need to forecast), while for the other two types we have a limited number of observations for model fitting.</a:t>
            </a:r>
            <a:endParaRPr sz="13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76" name="Google Shape;776;p98"/>
          <p:cNvSpPr txBox="1"/>
          <p:nvPr>
            <p:ph type="title"/>
          </p:nvPr>
        </p:nvSpPr>
        <p:spPr>
          <a:xfrm>
            <a:off x="720000" y="235200"/>
            <a:ext cx="7965600" cy="57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Exploratory</a:t>
            </a:r>
            <a:r>
              <a:rPr lang="en"/>
              <a:t> Data Analysis </a:t>
            </a:r>
            <a:r>
              <a:rPr b="0" lang="en"/>
              <a:t>- Findings &amp; Conclusion</a:t>
            </a:r>
            <a:endParaRPr b="0"/>
          </a:p>
        </p:txBody>
      </p:sp>
      <p:pic>
        <p:nvPicPr>
          <p:cNvPr id="777" name="Google Shape;777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02732" y="0"/>
            <a:ext cx="1641268" cy="615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778" name="Google Shape;778;p9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79" name="Google Shape;779;p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569025"/>
            <a:ext cx="627849" cy="574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4" name="Google Shape;784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3675" y="148550"/>
            <a:ext cx="2955900" cy="2955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785" name="Google Shape;785;p99"/>
          <p:cNvSpPr txBox="1"/>
          <p:nvPr>
            <p:ph type="title"/>
          </p:nvPr>
        </p:nvSpPr>
        <p:spPr>
          <a:xfrm>
            <a:off x="720000" y="1948344"/>
            <a:ext cx="77040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</a:t>
            </a:r>
            <a:r>
              <a:rPr lang="en"/>
              <a:t>odel Options</a:t>
            </a:r>
            <a:endParaRPr/>
          </a:p>
        </p:txBody>
      </p:sp>
      <p:sp>
        <p:nvSpPr>
          <p:cNvPr id="786" name="Google Shape;786;p99"/>
          <p:cNvSpPr txBox="1"/>
          <p:nvPr>
            <p:ph idx="2" type="title"/>
          </p:nvPr>
        </p:nvSpPr>
        <p:spPr>
          <a:xfrm>
            <a:off x="4039075" y="787325"/>
            <a:ext cx="1065900" cy="106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</a:t>
            </a:r>
            <a:endParaRPr/>
          </a:p>
        </p:txBody>
      </p:sp>
      <p:sp>
        <p:nvSpPr>
          <p:cNvPr id="787" name="Google Shape;787;p99"/>
          <p:cNvSpPr txBox="1"/>
          <p:nvPr>
            <p:ph idx="1" type="subTitle"/>
          </p:nvPr>
        </p:nvSpPr>
        <p:spPr>
          <a:xfrm>
            <a:off x="2031900" y="3019775"/>
            <a:ext cx="5080200" cy="48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latin typeface="Roboto"/>
                <a:ea typeface="Roboto"/>
                <a:cs typeface="Roboto"/>
                <a:sym typeface="Roboto"/>
              </a:rPr>
              <a:t>Hypothesis &amp; solution formulation 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8" name="Google Shape;788;p9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7" name="Google Shape;417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94175" y="-78250"/>
            <a:ext cx="2955900" cy="2955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418" name="Google Shape;418;p73"/>
          <p:cNvSpPr txBox="1"/>
          <p:nvPr>
            <p:ph type="title"/>
          </p:nvPr>
        </p:nvSpPr>
        <p:spPr>
          <a:xfrm>
            <a:off x="720000" y="1948344"/>
            <a:ext cx="77040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419" name="Google Shape;419;p73"/>
          <p:cNvSpPr txBox="1"/>
          <p:nvPr>
            <p:ph idx="2" type="title"/>
          </p:nvPr>
        </p:nvSpPr>
        <p:spPr>
          <a:xfrm>
            <a:off x="4039075" y="787325"/>
            <a:ext cx="1065900" cy="106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420" name="Google Shape;420;p73"/>
          <p:cNvSpPr txBox="1"/>
          <p:nvPr>
            <p:ph idx="1" type="subTitle"/>
          </p:nvPr>
        </p:nvSpPr>
        <p:spPr>
          <a:xfrm>
            <a:off x="2031900" y="3019775"/>
            <a:ext cx="5080200" cy="48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Overview of our analysis</a:t>
            </a:r>
            <a:endParaRPr sz="1500"/>
          </a:p>
        </p:txBody>
      </p:sp>
      <p:sp>
        <p:nvSpPr>
          <p:cNvPr id="421" name="Google Shape;421;p7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p100"/>
          <p:cNvSpPr txBox="1"/>
          <p:nvPr/>
        </p:nvSpPr>
        <p:spPr>
          <a:xfrm>
            <a:off x="813925" y="1145500"/>
            <a:ext cx="7463100" cy="33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We can predict the tradable signal in </a:t>
            </a:r>
            <a:r>
              <a:rPr b="1" lang="en">
                <a:latin typeface="Poppins"/>
                <a:ea typeface="Poppins"/>
                <a:cs typeface="Poppins"/>
                <a:sym typeface="Poppins"/>
              </a:rPr>
              <a:t>two</a:t>
            </a:r>
            <a:r>
              <a:rPr lang="en">
                <a:latin typeface="Poppins"/>
                <a:ea typeface="Poppins"/>
                <a:cs typeface="Poppins"/>
                <a:sym typeface="Poppins"/>
              </a:rPr>
              <a:t> ways:</a:t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AutoNum type="arabicPeriod"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Prediction by time series regression to predict what the act. </a:t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But it has limitations. Time series regression can only give rough predictions within a given time.</a:t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oppins"/>
                <a:ea typeface="Poppins"/>
                <a:cs typeface="Poppins"/>
                <a:sym typeface="Poppins"/>
              </a:rPr>
              <a:t>Hypothesis test:</a:t>
            </a:r>
            <a:r>
              <a:rPr lang="en">
                <a:latin typeface="Poppins"/>
                <a:ea typeface="Poppins"/>
                <a:cs typeface="Poppins"/>
                <a:sym typeface="Poppins"/>
              </a:rPr>
              <a:t> (</a:t>
            </a: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stationarity test)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75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Char char="-"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h0: non-stationary, ha: stationary</a:t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oppins"/>
                <a:ea typeface="Poppins"/>
                <a:cs typeface="Poppins"/>
                <a:sym typeface="Poppins"/>
              </a:rPr>
              <a:t>Models:</a:t>
            </a:r>
            <a:r>
              <a:rPr lang="en">
                <a:latin typeface="Poppins"/>
                <a:ea typeface="Poppins"/>
                <a:cs typeface="Poppins"/>
                <a:sym typeface="Poppins"/>
              </a:rPr>
              <a:t> MA, Exponential Smoothing, ARIMA,  </a:t>
            </a:r>
            <a:r>
              <a:rPr lang="en">
                <a:latin typeface="Poppins"/>
                <a:ea typeface="Poppins"/>
                <a:cs typeface="Poppins"/>
                <a:sym typeface="Poppins"/>
              </a:rPr>
              <a:t>LSTM</a:t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AutoNum type="arabicPeriod"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By using Multi-Class Classification Models to predict what is the range of the flow’s changes.</a:t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oppins"/>
                <a:ea typeface="Poppins"/>
                <a:cs typeface="Poppins"/>
                <a:sym typeface="Poppins"/>
              </a:rPr>
              <a:t>Models: </a:t>
            </a:r>
            <a:r>
              <a:rPr lang="en">
                <a:latin typeface="Poppins"/>
                <a:ea typeface="Poppins"/>
                <a:cs typeface="Poppins"/>
                <a:sym typeface="Poppins"/>
              </a:rPr>
              <a:t>KNN, LogisticRegression, RandomForest, Decision Tree, GBDT, AdaBoost, GaussianNB, LinearDiscriminantAnalysis, QuadraticDiscriminantAnalysis, SVM</a:t>
            </a:r>
            <a:endParaRPr b="1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794" name="Google Shape;794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02732" y="0"/>
            <a:ext cx="1641268" cy="615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795" name="Google Shape;795;p100"/>
          <p:cNvSpPr txBox="1"/>
          <p:nvPr>
            <p:ph idx="6" type="title"/>
          </p:nvPr>
        </p:nvSpPr>
        <p:spPr>
          <a:xfrm>
            <a:off x="720000" y="387600"/>
            <a:ext cx="6343200" cy="57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Options</a:t>
            </a:r>
            <a:endParaRPr/>
          </a:p>
        </p:txBody>
      </p:sp>
      <p:sp>
        <p:nvSpPr>
          <p:cNvPr id="796" name="Google Shape;796;p10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97" name="Google Shape;797;p1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569025"/>
            <a:ext cx="627849" cy="574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p101"/>
          <p:cNvSpPr txBox="1"/>
          <p:nvPr>
            <p:ph idx="1" type="subTitle"/>
          </p:nvPr>
        </p:nvSpPr>
        <p:spPr>
          <a:xfrm>
            <a:off x="572825" y="979650"/>
            <a:ext cx="2286300" cy="66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Global Optimization</a:t>
            </a:r>
            <a:endParaRPr/>
          </a:p>
        </p:txBody>
      </p:sp>
      <p:sp>
        <p:nvSpPr>
          <p:cNvPr id="803" name="Google Shape;803;p101"/>
          <p:cNvSpPr txBox="1"/>
          <p:nvPr>
            <p:ph idx="2" type="subTitle"/>
          </p:nvPr>
        </p:nvSpPr>
        <p:spPr>
          <a:xfrm>
            <a:off x="6258100" y="979650"/>
            <a:ext cx="2286300" cy="66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Local Optimization</a:t>
            </a:r>
            <a:endParaRPr/>
          </a:p>
        </p:txBody>
      </p:sp>
      <p:sp>
        <p:nvSpPr>
          <p:cNvPr id="804" name="Google Shape;804;p101"/>
          <p:cNvSpPr txBox="1"/>
          <p:nvPr>
            <p:ph idx="3" type="subTitle"/>
          </p:nvPr>
        </p:nvSpPr>
        <p:spPr>
          <a:xfrm>
            <a:off x="572825" y="2565850"/>
            <a:ext cx="2623200" cy="136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Compile a model that works for all sub-categories</a:t>
            </a:r>
            <a:endParaRPr/>
          </a:p>
        </p:txBody>
      </p:sp>
      <p:sp>
        <p:nvSpPr>
          <p:cNvPr id="805" name="Google Shape;805;p101"/>
          <p:cNvSpPr txBox="1"/>
          <p:nvPr>
            <p:ph idx="4" type="subTitle"/>
          </p:nvPr>
        </p:nvSpPr>
        <p:spPr>
          <a:xfrm>
            <a:off x="6176625" y="2565850"/>
            <a:ext cx="2623200" cy="136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Separate</a:t>
            </a:r>
            <a:r>
              <a:rPr lang="en"/>
              <a:t> for each: for each unique combination of industry and fund type</a:t>
            </a:r>
            <a:endParaRPr/>
          </a:p>
        </p:txBody>
      </p:sp>
      <p:sp>
        <p:nvSpPr>
          <p:cNvPr id="806" name="Google Shape;806;p101"/>
          <p:cNvSpPr txBox="1"/>
          <p:nvPr>
            <p:ph idx="2" type="subTitle"/>
          </p:nvPr>
        </p:nvSpPr>
        <p:spPr>
          <a:xfrm>
            <a:off x="3575613" y="979650"/>
            <a:ext cx="2286300" cy="66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Moderate Approach</a:t>
            </a:r>
            <a:endParaRPr/>
          </a:p>
        </p:txBody>
      </p:sp>
      <p:sp>
        <p:nvSpPr>
          <p:cNvPr id="807" name="Google Shape;807;p101"/>
          <p:cNvSpPr txBox="1"/>
          <p:nvPr>
            <p:ph idx="4" type="subTitle"/>
          </p:nvPr>
        </p:nvSpPr>
        <p:spPr>
          <a:xfrm>
            <a:off x="3281025" y="2565850"/>
            <a:ext cx="2623200" cy="136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Find similarities that exist between sub-categories, and generate model for groups</a:t>
            </a:r>
            <a:endParaRPr/>
          </a:p>
        </p:txBody>
      </p:sp>
      <p:cxnSp>
        <p:nvCxnSpPr>
          <p:cNvPr id="808" name="Google Shape;808;p101"/>
          <p:cNvCxnSpPr/>
          <p:nvPr/>
        </p:nvCxnSpPr>
        <p:spPr>
          <a:xfrm rot="10800000">
            <a:off x="1535600" y="706425"/>
            <a:ext cx="5595600" cy="378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809" name="Google Shape;809;p101"/>
          <p:cNvSpPr txBox="1"/>
          <p:nvPr/>
        </p:nvSpPr>
        <p:spPr>
          <a:xfrm>
            <a:off x="1554350" y="150725"/>
            <a:ext cx="55581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We will do it step by step!</a:t>
            </a:r>
            <a:endParaRPr sz="17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810" name="Google Shape;810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02732" y="0"/>
            <a:ext cx="1641268" cy="615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811" name="Google Shape;811;p10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12" name="Google Shape;812;p1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569025"/>
            <a:ext cx="627849" cy="574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7" name="Google Shape;817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3675" y="148550"/>
            <a:ext cx="2955900" cy="2955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818" name="Google Shape;818;p102"/>
          <p:cNvSpPr txBox="1"/>
          <p:nvPr>
            <p:ph type="title"/>
          </p:nvPr>
        </p:nvSpPr>
        <p:spPr>
          <a:xfrm>
            <a:off x="720000" y="1948344"/>
            <a:ext cx="77040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 Series Analysis</a:t>
            </a:r>
            <a:endParaRPr/>
          </a:p>
        </p:txBody>
      </p:sp>
      <p:sp>
        <p:nvSpPr>
          <p:cNvPr id="819" name="Google Shape;819;p102"/>
          <p:cNvSpPr txBox="1"/>
          <p:nvPr>
            <p:ph idx="2" type="title"/>
          </p:nvPr>
        </p:nvSpPr>
        <p:spPr>
          <a:xfrm>
            <a:off x="4039075" y="787325"/>
            <a:ext cx="1065900" cy="106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</a:t>
            </a:r>
            <a:endParaRPr/>
          </a:p>
        </p:txBody>
      </p:sp>
      <p:sp>
        <p:nvSpPr>
          <p:cNvPr id="820" name="Google Shape;820;p102"/>
          <p:cNvSpPr txBox="1"/>
          <p:nvPr>
            <p:ph idx="1" type="subTitle"/>
          </p:nvPr>
        </p:nvSpPr>
        <p:spPr>
          <a:xfrm>
            <a:off x="2031900" y="3019775"/>
            <a:ext cx="5080200" cy="48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latin typeface="Roboto"/>
                <a:ea typeface="Roboto"/>
                <a:cs typeface="Roboto"/>
                <a:sym typeface="Roboto"/>
              </a:rPr>
              <a:t>Studying the Characteristics of Flow wrt ReportDate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1" name="Google Shape;821;p10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5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p103"/>
          <p:cNvSpPr txBox="1"/>
          <p:nvPr>
            <p:ph type="title"/>
          </p:nvPr>
        </p:nvSpPr>
        <p:spPr>
          <a:xfrm>
            <a:off x="720000" y="387600"/>
            <a:ext cx="6343200" cy="57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 Series Analysis - Basic Properties </a:t>
            </a:r>
            <a:endParaRPr/>
          </a:p>
        </p:txBody>
      </p:sp>
      <p:sp>
        <p:nvSpPr>
          <p:cNvPr id="827" name="Google Shape;827;p103"/>
          <p:cNvSpPr txBox="1"/>
          <p:nvPr/>
        </p:nvSpPr>
        <p:spPr>
          <a:xfrm>
            <a:off x="720000" y="1111575"/>
            <a:ext cx="7272600" cy="312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Char char="●"/>
            </a:pPr>
            <a:r>
              <a:rPr b="1" lang="en">
                <a:latin typeface="Poppins"/>
                <a:ea typeface="Poppins"/>
                <a:cs typeface="Poppins"/>
                <a:sym typeface="Poppins"/>
              </a:rPr>
              <a:t>Trend:</a:t>
            </a:r>
            <a:endParaRPr b="1">
              <a:latin typeface="Poppins"/>
              <a:ea typeface="Poppins"/>
              <a:cs typeface="Poppins"/>
              <a:sym typeface="Poppins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Char char="○"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Refers to a long-term increase or decrease in the time-series data</a:t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Char char="○"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Can be a roughly slope going through the data</a:t>
            </a:r>
            <a:endParaRPr b="1">
              <a:latin typeface="Poppins"/>
              <a:ea typeface="Poppins"/>
              <a:cs typeface="Poppins"/>
              <a:sym typeface="Poppi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Char char="●"/>
            </a:pPr>
            <a:r>
              <a:rPr b="1" lang="en">
                <a:latin typeface="Poppins"/>
                <a:ea typeface="Poppins"/>
                <a:cs typeface="Poppins"/>
                <a:sym typeface="Poppins"/>
              </a:rPr>
              <a:t>Seasonality:</a:t>
            </a:r>
            <a:endParaRPr b="1">
              <a:latin typeface="Poppins"/>
              <a:ea typeface="Poppins"/>
              <a:cs typeface="Poppins"/>
              <a:sym typeface="Poppins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Char char="○"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Refers to periodic fluctuations.</a:t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If there exists </a:t>
            </a:r>
            <a:r>
              <a:rPr lang="en">
                <a:latin typeface="Poppins"/>
                <a:ea typeface="Poppins"/>
                <a:cs typeface="Poppins"/>
                <a:sym typeface="Poppins"/>
              </a:rPr>
              <a:t>repeated</a:t>
            </a:r>
            <a:r>
              <a:rPr lang="en">
                <a:latin typeface="Poppins"/>
                <a:ea typeface="Poppins"/>
                <a:cs typeface="Poppins"/>
                <a:sym typeface="Poppins"/>
              </a:rPr>
              <a:t> pattern, we can intuitively </a:t>
            </a: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observe the length of the interval from the line chart of flow by time.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</a:pPr>
            <a:r>
              <a:rPr b="1" lang="en">
                <a:latin typeface="Poppins"/>
                <a:ea typeface="Poppins"/>
                <a:cs typeface="Poppins"/>
                <a:sym typeface="Poppins"/>
              </a:rPr>
              <a:t>Cyclicity:</a:t>
            </a:r>
            <a:endParaRPr b="1">
              <a:latin typeface="Poppins"/>
              <a:ea typeface="Poppins"/>
              <a:cs typeface="Poppins"/>
              <a:sym typeface="Poppins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Char char="○"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Refers to (regular or periodic) fluctuations around the trend, excluding the irregular component, revealing a succession of phases of expansion and contraction.</a:t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828" name="Google Shape;828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16150" y="4569025"/>
            <a:ext cx="627849" cy="574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29" name="Google Shape;829;p10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02732" y="0"/>
            <a:ext cx="1641268" cy="615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830" name="Google Shape;830;p10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3882741"/>
            <a:ext cx="9144000" cy="1310718"/>
          </a:xfrm>
          <a:prstGeom prst="rect">
            <a:avLst/>
          </a:prstGeom>
          <a:noFill/>
          <a:ln>
            <a:noFill/>
          </a:ln>
        </p:spPr>
      </p:pic>
      <p:sp>
        <p:nvSpPr>
          <p:cNvPr id="831" name="Google Shape;831;p10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32" name="Google Shape;832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569025"/>
            <a:ext cx="627849" cy="574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6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p104"/>
          <p:cNvSpPr txBox="1"/>
          <p:nvPr>
            <p:ph type="title"/>
          </p:nvPr>
        </p:nvSpPr>
        <p:spPr>
          <a:xfrm>
            <a:off x="720000" y="387600"/>
            <a:ext cx="7070700" cy="57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 Series Analysis -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en"/>
              <a:t>Relationship between current value and past</a:t>
            </a:r>
            <a:endParaRPr b="0"/>
          </a:p>
        </p:txBody>
      </p:sp>
      <p:sp>
        <p:nvSpPr>
          <p:cNvPr id="838" name="Google Shape;838;p104"/>
          <p:cNvSpPr txBox="1"/>
          <p:nvPr/>
        </p:nvSpPr>
        <p:spPr>
          <a:xfrm>
            <a:off x="720000" y="1111575"/>
            <a:ext cx="7272600" cy="23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</a:pPr>
            <a:r>
              <a:rPr b="1"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Autocorrelation:</a:t>
            </a:r>
            <a:endParaRPr b="1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Refers to the similarity between observations as a function of the time lag between them.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We can also derive the inference about seasonality from autocorrelation plots.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1 spike outside the blue region, meaning that there is correlation at lag 1.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Difficult to identify a seasonality, because increases and decreases are not showing a clear pattern of same interval.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839" name="Google Shape;839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7176" y="3628950"/>
            <a:ext cx="5671849" cy="151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0" name="Google Shape;840;p1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02732" y="0"/>
            <a:ext cx="1641268" cy="615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841" name="Google Shape;841;p10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42" name="Google Shape;842;p10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4569025"/>
            <a:ext cx="627849" cy="574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6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p105"/>
          <p:cNvSpPr txBox="1"/>
          <p:nvPr>
            <p:ph type="title"/>
          </p:nvPr>
        </p:nvSpPr>
        <p:spPr>
          <a:xfrm>
            <a:off x="720000" y="387600"/>
            <a:ext cx="6343200" cy="57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Time Series Analysis - The Golden Rule</a:t>
            </a:r>
            <a:endParaRPr/>
          </a:p>
        </p:txBody>
      </p:sp>
      <p:sp>
        <p:nvSpPr>
          <p:cNvPr id="848" name="Google Shape;848;p105"/>
          <p:cNvSpPr txBox="1"/>
          <p:nvPr/>
        </p:nvSpPr>
        <p:spPr>
          <a:xfrm>
            <a:off x="720000" y="1111575"/>
            <a:ext cx="7272600" cy="18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Char char="●"/>
            </a:pPr>
            <a:r>
              <a:rPr b="1" lang="en">
                <a:latin typeface="Poppins"/>
                <a:ea typeface="Poppins"/>
                <a:cs typeface="Poppins"/>
                <a:sym typeface="Poppins"/>
              </a:rPr>
              <a:t>Stationarity:</a:t>
            </a:r>
            <a:endParaRPr b="1">
              <a:latin typeface="Poppins"/>
              <a:ea typeface="Poppins"/>
              <a:cs typeface="Poppins"/>
              <a:sym typeface="Poppins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Char char="○"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Check whether statistical properties such as mean, variance, and covariance do not vary with time. </a:t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Char char="○"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Why Important: stationarity is the pre-requirement of a time-series data continuing to “inertia” along the existing form in a further period, thus, it is the precondition for predictable.</a:t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Char char="○"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Before fitting each model, we have to conduct a stationary test.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849" name="Google Shape;849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146102"/>
            <a:ext cx="9144002" cy="1284146"/>
          </a:xfrm>
          <a:prstGeom prst="rect">
            <a:avLst/>
          </a:prstGeom>
          <a:noFill/>
          <a:ln>
            <a:noFill/>
          </a:ln>
        </p:spPr>
      </p:pic>
      <p:pic>
        <p:nvPicPr>
          <p:cNvPr id="850" name="Google Shape;850;p1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02732" y="0"/>
            <a:ext cx="1641268" cy="615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851" name="Google Shape;851;p10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52" name="Google Shape;852;p10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4569025"/>
            <a:ext cx="627849" cy="574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6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p106"/>
          <p:cNvSpPr txBox="1"/>
          <p:nvPr>
            <p:ph idx="1" type="body"/>
          </p:nvPr>
        </p:nvSpPr>
        <p:spPr>
          <a:xfrm>
            <a:off x="392350" y="1176625"/>
            <a:ext cx="8635500" cy="339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oppins"/>
              <a:buAutoNum type="arabicPeriod"/>
            </a:pPr>
            <a:r>
              <a:rPr b="1" lang="en">
                <a:latin typeface="Poppins"/>
                <a:ea typeface="Poppins"/>
                <a:cs typeface="Poppins"/>
                <a:sym typeface="Poppins"/>
              </a:rPr>
              <a:t>Moving Average:</a:t>
            </a:r>
            <a:endParaRPr b="1">
              <a:latin typeface="Poppins"/>
              <a:ea typeface="Poppins"/>
              <a:cs typeface="Poppins"/>
              <a:sym typeface="Poppins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Poppins"/>
              <a:buChar char="○"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States that the next observation is the mean of all past observations.</a:t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Poppins"/>
              <a:buChar char="○"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A smoothed flow line with highlighted different </a:t>
            </a:r>
            <a:r>
              <a:rPr lang="en">
                <a:latin typeface="Poppins"/>
                <a:ea typeface="Poppins"/>
                <a:cs typeface="Poppins"/>
                <a:sym typeface="Poppins"/>
              </a:rPr>
              <a:t>trends.</a:t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oppins"/>
              <a:buAutoNum type="arabicPeriod"/>
            </a:pPr>
            <a:r>
              <a:rPr b="1" lang="en">
                <a:latin typeface="Poppins"/>
                <a:ea typeface="Poppins"/>
                <a:cs typeface="Poppins"/>
                <a:sym typeface="Poppins"/>
              </a:rPr>
              <a:t>Exponential Smoothing:</a:t>
            </a:r>
            <a:endParaRPr b="1">
              <a:latin typeface="Poppins"/>
              <a:ea typeface="Poppins"/>
              <a:cs typeface="Poppins"/>
              <a:sym typeface="Poppins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Poppins"/>
              <a:buChar char="○"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Different weights are assigned to different observations: the more recent, the more important,</a:t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oppins"/>
              <a:buAutoNum type="arabicPeriod"/>
            </a:pPr>
            <a:r>
              <a:rPr b="1" lang="en">
                <a:latin typeface="Poppins"/>
                <a:ea typeface="Poppins"/>
                <a:cs typeface="Poppins"/>
                <a:sym typeface="Poppins"/>
              </a:rPr>
              <a:t>ARIMA:</a:t>
            </a:r>
            <a:endParaRPr b="1">
              <a:latin typeface="Poppins"/>
              <a:ea typeface="Poppins"/>
              <a:cs typeface="Poppins"/>
              <a:sym typeface="Poppins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Poppins"/>
              <a:buChar char="○"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AR: Autoregression. A model that uses the dependent relationship between an observation and some number of lagged observations.</a:t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Poppins"/>
              <a:buChar char="○"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I: Integrated. The use of differencing of raw observations (e.g. subtracting an </a:t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observation from an observation at the previous time step) in order to </a:t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make the time series stationary.</a:t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Poppins"/>
              <a:buChar char="○"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MA: Moving Average. A model that uses the dependency between an </a:t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observation and a residual error from a moving average model applied to</a:t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lagged observations.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58" name="Google Shape;858;p106"/>
          <p:cNvSpPr txBox="1"/>
          <p:nvPr>
            <p:ph type="title"/>
          </p:nvPr>
        </p:nvSpPr>
        <p:spPr>
          <a:xfrm>
            <a:off x="738850" y="387600"/>
            <a:ext cx="7805400" cy="57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 Series Analysis - </a:t>
            </a:r>
            <a:r>
              <a:rPr lang="en"/>
              <a:t>Models From Simple to Complex</a:t>
            </a:r>
            <a:endParaRPr/>
          </a:p>
        </p:txBody>
      </p:sp>
      <p:pic>
        <p:nvPicPr>
          <p:cNvPr id="859" name="Google Shape;859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02732" y="0"/>
            <a:ext cx="1641268" cy="615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860" name="Google Shape;860;p10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61" name="Google Shape;861;p1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569025"/>
            <a:ext cx="627849" cy="574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5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107"/>
          <p:cNvSpPr txBox="1"/>
          <p:nvPr>
            <p:ph type="title"/>
          </p:nvPr>
        </p:nvSpPr>
        <p:spPr>
          <a:xfrm>
            <a:off x="710750" y="655875"/>
            <a:ext cx="7805400" cy="57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 Series Analysis - Models From Simple to Complex Cont.</a:t>
            </a:r>
            <a:endParaRPr/>
          </a:p>
        </p:txBody>
      </p:sp>
      <p:sp>
        <p:nvSpPr>
          <p:cNvPr id="867" name="Google Shape;867;p107"/>
          <p:cNvSpPr txBox="1"/>
          <p:nvPr>
            <p:ph idx="1" type="body"/>
          </p:nvPr>
        </p:nvSpPr>
        <p:spPr>
          <a:xfrm>
            <a:off x="508500" y="1703975"/>
            <a:ext cx="8635500" cy="339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4.	</a:t>
            </a:r>
            <a:r>
              <a:rPr b="1" lang="en">
                <a:latin typeface="Poppins"/>
                <a:ea typeface="Poppins"/>
                <a:cs typeface="Poppins"/>
                <a:sym typeface="Poppins"/>
              </a:rPr>
              <a:t>LSTM</a:t>
            </a:r>
            <a:endParaRPr b="1"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333333"/>
                </a:solidFill>
                <a:latin typeface="Poppins"/>
                <a:ea typeface="Poppins"/>
                <a:cs typeface="Poppins"/>
                <a:sym typeface="Poppins"/>
              </a:rPr>
              <a:t>Long Short Term Memory networks – usually just called “LSTMs” – are a special kind of RNN, capable of learning long-term dependencies.</a:t>
            </a:r>
            <a:endParaRPr sz="1350">
              <a:solidFill>
                <a:srgbClr val="33333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50">
                <a:solidFill>
                  <a:srgbClr val="333333"/>
                </a:solidFill>
                <a:latin typeface="Poppins"/>
                <a:ea typeface="Poppins"/>
                <a:cs typeface="Poppins"/>
                <a:sym typeface="Poppins"/>
              </a:rPr>
              <a:t>Applications:</a:t>
            </a:r>
            <a:endParaRPr b="1" sz="1350">
              <a:solidFill>
                <a:srgbClr val="33333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4325" lvl="0" marL="9144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350"/>
              <a:buFont typeface="Poppins"/>
              <a:buChar char="●"/>
            </a:pPr>
            <a:r>
              <a:rPr lang="en" sz="1350">
                <a:solidFill>
                  <a:srgbClr val="282829"/>
                </a:solidFill>
                <a:latin typeface="Poppins"/>
                <a:ea typeface="Poppins"/>
                <a:cs typeface="Poppins"/>
                <a:sym typeface="Poppins"/>
              </a:rPr>
              <a:t>Speech Recognition (Input is audio and output is text)</a:t>
            </a:r>
            <a:endParaRPr sz="1350">
              <a:solidFill>
                <a:srgbClr val="33333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4325" lvl="0" marL="9144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350"/>
              <a:buFont typeface="Poppins"/>
              <a:buChar char="●"/>
            </a:pPr>
            <a:r>
              <a:rPr lang="en" sz="1350">
                <a:solidFill>
                  <a:srgbClr val="282829"/>
                </a:solidFill>
                <a:latin typeface="Poppins"/>
                <a:ea typeface="Poppins"/>
                <a:cs typeface="Poppins"/>
                <a:sym typeface="Poppins"/>
              </a:rPr>
              <a:t>Machine Translation (Input is text and output is also text) </a:t>
            </a:r>
            <a:endParaRPr sz="1350">
              <a:solidFill>
                <a:srgbClr val="33333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4325" lvl="0" marL="9144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350"/>
              <a:buFont typeface="Poppins"/>
              <a:buChar char="●"/>
            </a:pPr>
            <a:r>
              <a:rPr lang="en" sz="1350">
                <a:solidFill>
                  <a:srgbClr val="282829"/>
                </a:solidFill>
                <a:latin typeface="Poppins"/>
                <a:ea typeface="Poppins"/>
                <a:cs typeface="Poppins"/>
                <a:sym typeface="Poppins"/>
              </a:rPr>
              <a:t>Image Captioning (Input is image and output is text)</a:t>
            </a:r>
            <a:endParaRPr sz="1350">
              <a:solidFill>
                <a:srgbClr val="282829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4325" lvl="0" marL="9144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350"/>
              <a:buFont typeface="Poppins"/>
              <a:buChar char="●"/>
            </a:pPr>
            <a:r>
              <a:rPr lang="en" sz="1350">
                <a:solidFill>
                  <a:srgbClr val="282829"/>
                </a:solidFill>
                <a:latin typeface="Poppins"/>
                <a:ea typeface="Poppins"/>
                <a:cs typeface="Poppins"/>
                <a:sym typeface="Poppins"/>
              </a:rPr>
              <a:t>Sentiment Analysis (Input is text and output is rating)</a:t>
            </a:r>
            <a:endParaRPr sz="1350">
              <a:solidFill>
                <a:srgbClr val="33333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4325" lvl="0" marL="9144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350"/>
              <a:buFont typeface="Poppins"/>
              <a:buChar char="●"/>
            </a:pPr>
            <a:r>
              <a:rPr lang="en" sz="1350">
                <a:solidFill>
                  <a:srgbClr val="282829"/>
                </a:solidFill>
                <a:latin typeface="Poppins"/>
                <a:ea typeface="Poppins"/>
                <a:cs typeface="Poppins"/>
                <a:sym typeface="Poppins"/>
              </a:rPr>
              <a:t>Music Generation/Synthesis ( input music notes and output is music)</a:t>
            </a:r>
            <a:endParaRPr sz="1350">
              <a:solidFill>
                <a:srgbClr val="33333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4325" lvl="0" marL="9144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350"/>
              <a:buFont typeface="Poppins"/>
              <a:buChar char="●"/>
            </a:pPr>
            <a:r>
              <a:rPr lang="en" sz="1350">
                <a:solidFill>
                  <a:srgbClr val="333333"/>
                </a:solidFill>
                <a:latin typeface="Poppins"/>
                <a:ea typeface="Poppins"/>
                <a:cs typeface="Poppins"/>
                <a:sym typeface="Poppins"/>
              </a:rPr>
              <a:t>Vi</a:t>
            </a:r>
            <a:r>
              <a:rPr lang="en" sz="1350">
                <a:solidFill>
                  <a:srgbClr val="282829"/>
                </a:solidFill>
                <a:latin typeface="Poppins"/>
                <a:ea typeface="Poppins"/>
                <a:cs typeface="Poppins"/>
                <a:sym typeface="Poppins"/>
              </a:rPr>
              <a:t>deo Activity Recognition (input is video and output is type of activity)</a:t>
            </a:r>
            <a:endParaRPr sz="1350">
              <a:solidFill>
                <a:srgbClr val="282829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4325" lvl="0" marL="914400" rtl="0" algn="l">
              <a:spcBef>
                <a:spcPts val="0"/>
              </a:spcBef>
              <a:spcAft>
                <a:spcPts val="0"/>
              </a:spcAft>
              <a:buClr>
                <a:srgbClr val="282829"/>
              </a:buClr>
              <a:buSzPts val="1350"/>
              <a:buFont typeface="Poppins"/>
              <a:buChar char="●"/>
            </a:pPr>
            <a:r>
              <a:rPr lang="en" sz="1350">
                <a:solidFill>
                  <a:srgbClr val="282829"/>
                </a:solidFill>
                <a:latin typeface="Poppins"/>
                <a:ea typeface="Poppins"/>
                <a:cs typeface="Poppins"/>
                <a:sym typeface="Poppins"/>
              </a:rPr>
              <a:t>Time-Series Prediction</a:t>
            </a:r>
            <a:endParaRPr sz="1350">
              <a:solidFill>
                <a:srgbClr val="282829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282829"/>
                </a:solidFill>
                <a:latin typeface="Poppins"/>
                <a:ea typeface="Poppins"/>
                <a:cs typeface="Poppins"/>
                <a:sym typeface="Poppins"/>
              </a:rPr>
              <a:t>	</a:t>
            </a:r>
            <a:r>
              <a:rPr b="1" lang="en" sz="1150">
                <a:solidFill>
                  <a:srgbClr val="282829"/>
                </a:solidFill>
                <a:latin typeface="Poppins"/>
                <a:ea typeface="Poppins"/>
                <a:cs typeface="Poppins"/>
                <a:sym typeface="Poppins"/>
              </a:rPr>
              <a:t>LSTMs can be used where ever there is time dependent information</a:t>
            </a:r>
            <a:r>
              <a:rPr lang="en" sz="1150">
                <a:solidFill>
                  <a:srgbClr val="282829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  <a:endParaRPr sz="1150">
              <a:solidFill>
                <a:srgbClr val="282829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282829"/>
                </a:solidFill>
                <a:latin typeface="Poppins"/>
                <a:ea typeface="Poppins"/>
                <a:cs typeface="Poppins"/>
                <a:sym typeface="Poppins"/>
              </a:rPr>
              <a:t>(To be precise wherever there is sequence data)</a:t>
            </a:r>
            <a:endParaRPr sz="1350">
              <a:solidFill>
                <a:srgbClr val="282829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333333"/>
                </a:solidFill>
                <a:latin typeface="Poppins"/>
                <a:ea typeface="Poppins"/>
                <a:cs typeface="Poppins"/>
                <a:sym typeface="Poppins"/>
              </a:rPr>
              <a:t>	</a:t>
            </a:r>
            <a:endParaRPr sz="1350">
              <a:solidFill>
                <a:srgbClr val="33333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868" name="Google Shape;868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02732" y="0"/>
            <a:ext cx="1641268" cy="615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869" name="Google Shape;869;p10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70" name="Google Shape;870;p10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569025"/>
            <a:ext cx="627849" cy="574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4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p108"/>
          <p:cNvSpPr txBox="1"/>
          <p:nvPr>
            <p:ph idx="1" type="body"/>
          </p:nvPr>
        </p:nvSpPr>
        <p:spPr>
          <a:xfrm>
            <a:off x="570950" y="1515650"/>
            <a:ext cx="7451400" cy="28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Poppins"/>
              <a:buChar char="●"/>
            </a:pPr>
            <a:r>
              <a:rPr b="1" lang="en" sz="1500">
                <a:latin typeface="Poppins"/>
                <a:ea typeface="Poppins"/>
                <a:cs typeface="Poppins"/>
                <a:sym typeface="Poppins"/>
              </a:rPr>
              <a:t>Model Inputs/Predictors:</a:t>
            </a:r>
            <a:endParaRPr b="1" sz="1500">
              <a:latin typeface="Poppins"/>
              <a:ea typeface="Poppins"/>
              <a:cs typeface="Poppins"/>
              <a:sym typeface="Poppins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Font typeface="Poppins"/>
              <a:buChar char="○"/>
            </a:pPr>
            <a:r>
              <a:rPr lang="en" sz="1500">
                <a:latin typeface="Poppins"/>
                <a:ea typeface="Poppins"/>
                <a:cs typeface="Poppins"/>
                <a:sym typeface="Poppins"/>
              </a:rPr>
              <a:t>Past time-series data (ReportDate &amp; Flow)</a:t>
            </a:r>
            <a:endParaRPr sz="1500">
              <a:latin typeface="Poppins"/>
              <a:ea typeface="Poppins"/>
              <a:cs typeface="Poppins"/>
              <a:sym typeface="Poppins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Poppins"/>
              <a:buChar char="●"/>
            </a:pPr>
            <a:r>
              <a:rPr b="1" lang="en" sz="1500">
                <a:latin typeface="Poppins"/>
                <a:ea typeface="Poppins"/>
                <a:cs typeface="Poppins"/>
                <a:sym typeface="Poppins"/>
              </a:rPr>
              <a:t>Target Variable:</a:t>
            </a:r>
            <a:endParaRPr b="1" sz="1500">
              <a:latin typeface="Poppins"/>
              <a:ea typeface="Poppins"/>
              <a:cs typeface="Poppins"/>
              <a:sym typeface="Poppins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Font typeface="Poppins"/>
              <a:buChar char="○"/>
            </a:pPr>
            <a:r>
              <a:rPr lang="en" sz="1500">
                <a:latin typeface="Poppins"/>
                <a:ea typeface="Poppins"/>
                <a:cs typeface="Poppins"/>
                <a:sym typeface="Poppins"/>
              </a:rPr>
              <a:t>Flow in the future</a:t>
            </a:r>
            <a:endParaRPr b="1" sz="1500">
              <a:latin typeface="Poppins"/>
              <a:ea typeface="Poppins"/>
              <a:cs typeface="Poppins"/>
              <a:sym typeface="Poppins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Poppins"/>
              <a:buChar char="●"/>
            </a:pPr>
            <a:r>
              <a:rPr b="1" lang="en" sz="1500">
                <a:latin typeface="Poppins"/>
                <a:ea typeface="Poppins"/>
                <a:cs typeface="Poppins"/>
                <a:sym typeface="Poppins"/>
              </a:rPr>
              <a:t>Validation Method: </a:t>
            </a:r>
            <a:endParaRPr b="1" sz="1500">
              <a:latin typeface="Poppins"/>
              <a:ea typeface="Poppins"/>
              <a:cs typeface="Poppins"/>
              <a:sym typeface="Poppins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Font typeface="Poppins"/>
              <a:buChar char="○"/>
            </a:pPr>
            <a:r>
              <a:rPr lang="en" sz="1500">
                <a:latin typeface="Poppins"/>
                <a:ea typeface="Poppins"/>
                <a:cs typeface="Poppins"/>
                <a:sym typeface="Poppins"/>
              </a:rPr>
              <a:t>Train test split</a:t>
            </a:r>
            <a:endParaRPr sz="1500">
              <a:latin typeface="Poppins"/>
              <a:ea typeface="Poppins"/>
              <a:cs typeface="Poppins"/>
              <a:sym typeface="Poppins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Font typeface="Poppins"/>
              <a:buChar char="○"/>
            </a:pPr>
            <a:r>
              <a:rPr lang="en" sz="1500">
                <a:latin typeface="Poppins"/>
                <a:ea typeface="Poppins"/>
                <a:cs typeface="Poppins"/>
                <a:sym typeface="Poppins"/>
              </a:rPr>
              <a:t>Forward Chaining</a:t>
            </a:r>
            <a:endParaRPr b="1" sz="1500">
              <a:latin typeface="Poppins"/>
              <a:ea typeface="Poppins"/>
              <a:cs typeface="Poppins"/>
              <a:sym typeface="Poppins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Poppins"/>
              <a:buChar char="●"/>
            </a:pPr>
            <a:r>
              <a:rPr b="1" lang="en" sz="1500">
                <a:latin typeface="Poppins"/>
                <a:ea typeface="Poppins"/>
                <a:cs typeface="Poppins"/>
                <a:sym typeface="Poppins"/>
              </a:rPr>
              <a:t>Evaluation Metrics:</a:t>
            </a:r>
            <a:endParaRPr b="1" sz="1500">
              <a:latin typeface="Poppins"/>
              <a:ea typeface="Poppins"/>
              <a:cs typeface="Poppins"/>
              <a:sym typeface="Poppins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>
                <a:latin typeface="Poppins"/>
                <a:ea typeface="Poppins"/>
                <a:cs typeface="Poppins"/>
                <a:sym typeface="Poppins"/>
              </a:rPr>
              <a:t>Visually: smoothness of the flow</a:t>
            </a:r>
            <a:endParaRPr sz="1500">
              <a:latin typeface="Poppins"/>
              <a:ea typeface="Poppins"/>
              <a:cs typeface="Poppins"/>
              <a:sym typeface="Poppins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Font typeface="Poppins"/>
              <a:buChar char="○"/>
            </a:pPr>
            <a:r>
              <a:rPr lang="en" sz="1500">
                <a:latin typeface="Poppins"/>
                <a:ea typeface="Poppins"/>
                <a:cs typeface="Poppins"/>
                <a:sym typeface="Poppins"/>
              </a:rPr>
              <a:t>Mathematically: accuracy, MAE</a:t>
            </a:r>
            <a:endParaRPr sz="15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76" name="Google Shape;876;p108"/>
          <p:cNvSpPr txBox="1"/>
          <p:nvPr>
            <p:ph type="title"/>
          </p:nvPr>
        </p:nvSpPr>
        <p:spPr>
          <a:xfrm>
            <a:off x="602900" y="387600"/>
            <a:ext cx="7692300" cy="57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 Series Analysis - </a:t>
            </a:r>
            <a:r>
              <a:rPr lang="en"/>
              <a:t>General Design for All Models</a:t>
            </a:r>
            <a:r>
              <a:rPr lang="en"/>
              <a:t>  </a:t>
            </a:r>
            <a:endParaRPr/>
          </a:p>
        </p:txBody>
      </p:sp>
      <p:pic>
        <p:nvPicPr>
          <p:cNvPr id="877" name="Google Shape;877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18901" y="2151900"/>
            <a:ext cx="3652999" cy="1713600"/>
          </a:xfrm>
          <a:prstGeom prst="rect">
            <a:avLst/>
          </a:prstGeom>
          <a:noFill/>
          <a:ln>
            <a:noFill/>
          </a:ln>
        </p:spPr>
      </p:pic>
      <p:sp>
        <p:nvSpPr>
          <p:cNvPr id="878" name="Google Shape;878;p108"/>
          <p:cNvSpPr txBox="1"/>
          <p:nvPr/>
        </p:nvSpPr>
        <p:spPr>
          <a:xfrm>
            <a:off x="5812350" y="1855800"/>
            <a:ext cx="2666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Roboto"/>
                <a:ea typeface="Roboto"/>
                <a:cs typeface="Roboto"/>
                <a:sym typeface="Roboto"/>
              </a:rPr>
              <a:t>Forward Chaining </a:t>
            </a:r>
            <a:r>
              <a:rPr lang="en" sz="1100">
                <a:solidFill>
                  <a:schemeClr val="dk1"/>
                </a:solidFill>
              </a:rPr>
              <a:t>Schematic Diagram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79" name="Google Shape;879;p1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02732" y="0"/>
            <a:ext cx="1641268" cy="615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880" name="Google Shape;880;p10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81" name="Google Shape;881;p10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4569025"/>
            <a:ext cx="627849" cy="574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5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p109"/>
          <p:cNvSpPr txBox="1"/>
          <p:nvPr>
            <p:ph idx="1" type="body"/>
          </p:nvPr>
        </p:nvSpPr>
        <p:spPr>
          <a:xfrm>
            <a:off x="720000" y="1246575"/>
            <a:ext cx="7278600" cy="28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Poppins"/>
                <a:ea typeface="Poppins"/>
                <a:cs typeface="Poppins"/>
                <a:sym typeface="Poppins"/>
              </a:rPr>
              <a:t>“Window” selection - q:</a:t>
            </a:r>
            <a:endParaRPr b="1" sz="1500">
              <a:latin typeface="Poppins"/>
              <a:ea typeface="Poppins"/>
              <a:cs typeface="Poppins"/>
              <a:sym typeface="Poppins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Poppins"/>
              <a:buChar char="●"/>
            </a:pPr>
            <a:r>
              <a:rPr lang="en" sz="1500">
                <a:latin typeface="Poppins"/>
                <a:ea typeface="Poppins"/>
                <a:cs typeface="Poppins"/>
                <a:sym typeface="Poppins"/>
              </a:rPr>
              <a:t>Intuitive choices: </a:t>
            </a:r>
            <a:endParaRPr sz="1500">
              <a:latin typeface="Poppins"/>
              <a:ea typeface="Poppins"/>
              <a:cs typeface="Poppins"/>
              <a:sym typeface="Poppins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Font typeface="Poppins"/>
              <a:buChar char="○"/>
            </a:pPr>
            <a:r>
              <a:rPr lang="en" sz="1500">
                <a:latin typeface="Poppins"/>
                <a:ea typeface="Poppins"/>
                <a:cs typeface="Poppins"/>
                <a:sym typeface="Poppins"/>
              </a:rPr>
              <a:t>simple start with MA(1), </a:t>
            </a:r>
            <a:endParaRPr sz="1500">
              <a:latin typeface="Poppins"/>
              <a:ea typeface="Poppins"/>
              <a:cs typeface="Poppins"/>
              <a:sym typeface="Poppins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Font typeface="Poppins"/>
              <a:buChar char="○"/>
            </a:pPr>
            <a:r>
              <a:rPr lang="en" sz="1500">
                <a:latin typeface="Poppins"/>
                <a:ea typeface="Poppins"/>
                <a:cs typeface="Poppins"/>
                <a:sym typeface="Poppins"/>
              </a:rPr>
              <a:t>monthly average flow (MA4), </a:t>
            </a:r>
            <a:endParaRPr sz="1500">
              <a:latin typeface="Poppins"/>
              <a:ea typeface="Poppins"/>
              <a:cs typeface="Poppins"/>
              <a:sym typeface="Poppins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Font typeface="Poppins"/>
              <a:buChar char="○"/>
            </a:pPr>
            <a:r>
              <a:rPr lang="en" sz="1500">
                <a:latin typeface="Poppins"/>
                <a:ea typeface="Poppins"/>
                <a:cs typeface="Poppins"/>
                <a:sym typeface="Poppins"/>
              </a:rPr>
              <a:t>quarterly average flow (MA12)</a:t>
            </a:r>
            <a:endParaRPr sz="1500">
              <a:latin typeface="Poppins"/>
              <a:ea typeface="Poppins"/>
              <a:cs typeface="Poppins"/>
              <a:sym typeface="Poppins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Poppins"/>
              <a:buChar char="●"/>
            </a:pPr>
            <a:r>
              <a:rPr lang="en" sz="1500">
                <a:latin typeface="Poppins"/>
                <a:ea typeface="Poppins"/>
                <a:cs typeface="Poppins"/>
                <a:sym typeface="Poppins"/>
              </a:rPr>
              <a:t>Based on ACF plot:</a:t>
            </a:r>
            <a:endParaRPr sz="1500">
              <a:latin typeface="Poppins"/>
              <a:ea typeface="Poppins"/>
              <a:cs typeface="Poppins"/>
              <a:sym typeface="Poppins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Font typeface="Poppins"/>
              <a:buChar char="○"/>
            </a:pPr>
            <a:r>
              <a:rPr lang="en" sz="1500">
                <a:latin typeface="Poppins"/>
                <a:ea typeface="Poppins"/>
                <a:cs typeface="Poppins"/>
                <a:sym typeface="Poppins"/>
              </a:rPr>
              <a:t>Select lag index when coefficients begin to be not significant</a:t>
            </a:r>
            <a:endParaRPr sz="15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87" name="Google Shape;887;p109"/>
          <p:cNvSpPr txBox="1"/>
          <p:nvPr>
            <p:ph type="title"/>
          </p:nvPr>
        </p:nvSpPr>
        <p:spPr>
          <a:xfrm>
            <a:off x="720000" y="387600"/>
            <a:ext cx="6343200" cy="57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Moving Average - </a:t>
            </a:r>
            <a:r>
              <a:rPr b="0" lang="en"/>
              <a:t>MA(q) model</a:t>
            </a:r>
            <a:endParaRPr b="0"/>
          </a:p>
        </p:txBody>
      </p:sp>
      <p:pic>
        <p:nvPicPr>
          <p:cNvPr id="888" name="Google Shape;888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478148"/>
            <a:ext cx="9144003" cy="888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889" name="Google Shape;889;p10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02732" y="0"/>
            <a:ext cx="1641268" cy="615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890" name="Google Shape;890;p10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1369250" y="1372325"/>
            <a:ext cx="10629674" cy="3016500"/>
          </a:xfrm>
          <a:prstGeom prst="rect">
            <a:avLst/>
          </a:prstGeom>
          <a:noFill/>
          <a:ln>
            <a:noFill/>
          </a:ln>
        </p:spPr>
      </p:pic>
      <p:sp>
        <p:nvSpPr>
          <p:cNvPr id="891" name="Google Shape;891;p10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92" name="Google Shape;892;p10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4569025"/>
            <a:ext cx="627849" cy="574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74"/>
          <p:cNvSpPr txBox="1"/>
          <p:nvPr>
            <p:ph idx="1" type="body"/>
          </p:nvPr>
        </p:nvSpPr>
        <p:spPr>
          <a:xfrm>
            <a:off x="931000" y="1429650"/>
            <a:ext cx="5395500" cy="248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The dataset contains sectoral data for 3 separate types of investments made in the US. It represents 60-70% of activity in the overall asset classes for that week. The weekly data spans 10 years from 2006 through end-Jan 2017.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b="1"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Institutional Mutual Fund Holdings (IMF) - </a:t>
            </a: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For institutional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b="1"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Retail Mutual Fund </a:t>
            </a:r>
            <a:r>
              <a:rPr b="1"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Holdings</a:t>
            </a:r>
            <a:r>
              <a:rPr b="1"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(RMF) </a:t>
            </a: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-  For individual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b="1"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Exchange Traded Funds (ETF)</a:t>
            </a: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 - The convenience of trading is available at any time during the day.</a:t>
            </a:r>
            <a:endParaRPr b="1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27" name="Google Shape;427;p74"/>
          <p:cNvSpPr txBox="1"/>
          <p:nvPr>
            <p:ph type="title"/>
          </p:nvPr>
        </p:nvSpPr>
        <p:spPr>
          <a:xfrm>
            <a:off x="720000" y="387600"/>
            <a:ext cx="6343200" cy="57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About the Dataset</a:t>
            </a:r>
            <a:endParaRPr/>
          </a:p>
        </p:txBody>
      </p:sp>
      <p:pic>
        <p:nvPicPr>
          <p:cNvPr id="428" name="Google Shape;428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02732" y="0"/>
            <a:ext cx="1641268" cy="615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429" name="Google Shape;429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13400" y="1573375"/>
            <a:ext cx="2080800" cy="2080800"/>
          </a:xfrm>
          <a:prstGeom prst="rect">
            <a:avLst/>
          </a:prstGeom>
          <a:noFill/>
          <a:ln>
            <a:noFill/>
          </a:ln>
        </p:spPr>
      </p:pic>
      <p:sp>
        <p:nvSpPr>
          <p:cNvPr id="430" name="Google Shape;430;p7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31" name="Google Shape;431;p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4569025"/>
            <a:ext cx="627849" cy="574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10"/>
          <p:cNvSpPr txBox="1"/>
          <p:nvPr>
            <p:ph idx="1" type="body"/>
          </p:nvPr>
        </p:nvSpPr>
        <p:spPr>
          <a:xfrm>
            <a:off x="626575" y="1171200"/>
            <a:ext cx="6599700" cy="28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oppins"/>
                <a:ea typeface="Poppins"/>
                <a:cs typeface="Poppins"/>
                <a:sym typeface="Poppins"/>
              </a:rPr>
              <a:t>Smoothing level factor - α:</a:t>
            </a:r>
            <a:endParaRPr b="1">
              <a:latin typeface="Poppins"/>
              <a:ea typeface="Poppins"/>
              <a:cs typeface="Poppins"/>
              <a:sym typeface="Poppi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oppins"/>
              <a:buChar char="●"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Ranges from 0 ~ 1</a:t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Poppins"/>
              <a:buChar char="○"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0: only the most recent values influence the forecast results</a:t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Poppins"/>
              <a:buChar char="○"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1: past </a:t>
            </a:r>
            <a:r>
              <a:rPr lang="en">
                <a:latin typeface="Poppins"/>
                <a:ea typeface="Poppins"/>
                <a:cs typeface="Poppins"/>
                <a:sym typeface="Poppins"/>
              </a:rPr>
              <a:t>observations generate a larger influence on forecast results</a:t>
            </a:r>
            <a:endParaRPr b="1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98" name="Google Shape;898;p110"/>
          <p:cNvSpPr txBox="1"/>
          <p:nvPr>
            <p:ph type="title"/>
          </p:nvPr>
        </p:nvSpPr>
        <p:spPr>
          <a:xfrm>
            <a:off x="531425" y="178000"/>
            <a:ext cx="6343200" cy="57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Exponential Smoothing</a:t>
            </a:r>
            <a:r>
              <a:rPr lang="en"/>
              <a:t> </a:t>
            </a:r>
            <a:endParaRPr b="0"/>
          </a:p>
        </p:txBody>
      </p:sp>
      <p:pic>
        <p:nvPicPr>
          <p:cNvPr id="899" name="Google Shape;899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52450" y="1594999"/>
            <a:ext cx="10116526" cy="291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0" name="Google Shape;900;p1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02732" y="0"/>
            <a:ext cx="1641268" cy="615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901" name="Google Shape;901;p1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42075" y="3680523"/>
            <a:ext cx="9144003" cy="888504"/>
          </a:xfrm>
          <a:prstGeom prst="rect">
            <a:avLst/>
          </a:prstGeom>
          <a:noFill/>
          <a:ln>
            <a:noFill/>
          </a:ln>
        </p:spPr>
      </p:pic>
      <p:sp>
        <p:nvSpPr>
          <p:cNvPr id="902" name="Google Shape;902;p110"/>
          <p:cNvSpPr txBox="1"/>
          <p:nvPr/>
        </p:nvSpPr>
        <p:spPr>
          <a:xfrm>
            <a:off x="3608300" y="2064800"/>
            <a:ext cx="4127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Curve is smoother, and the predictions are more accurate in term of a lowe MSE.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03" name="Google Shape;903;p11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04" name="Google Shape;904;p11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4569025"/>
            <a:ext cx="627849" cy="574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11"/>
          <p:cNvSpPr txBox="1"/>
          <p:nvPr>
            <p:ph idx="1" type="body"/>
          </p:nvPr>
        </p:nvSpPr>
        <p:spPr>
          <a:xfrm>
            <a:off x="720000" y="1340800"/>
            <a:ext cx="6599700" cy="28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oppins"/>
                <a:ea typeface="Poppins"/>
                <a:cs typeface="Poppins"/>
                <a:sym typeface="Poppins"/>
              </a:rPr>
              <a:t>Lag Order - p:</a:t>
            </a:r>
            <a:endParaRPr b="1">
              <a:latin typeface="Poppins"/>
              <a:ea typeface="Poppins"/>
              <a:cs typeface="Poppins"/>
              <a:sym typeface="Poppi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oppins"/>
              <a:buChar char="●"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Based on previous ACF plot, we choose 1</a:t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oppins"/>
                <a:ea typeface="Poppins"/>
                <a:cs typeface="Poppins"/>
                <a:sym typeface="Poppins"/>
              </a:rPr>
              <a:t>Degree of Differencing - d:</a:t>
            </a:r>
            <a:endParaRPr b="1">
              <a:latin typeface="Poppins"/>
              <a:ea typeface="Poppins"/>
              <a:cs typeface="Poppins"/>
              <a:sym typeface="Poppi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oppins"/>
              <a:buChar char="●"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Usually equals to 1</a:t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oppins"/>
                <a:ea typeface="Poppins"/>
                <a:cs typeface="Poppins"/>
                <a:sym typeface="Poppins"/>
              </a:rPr>
              <a:t>Window - q:</a:t>
            </a:r>
            <a:endParaRPr b="1">
              <a:latin typeface="Poppins"/>
              <a:ea typeface="Poppins"/>
              <a:cs typeface="Poppins"/>
              <a:sym typeface="Poppi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oppins"/>
              <a:buChar char="●"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Limitations on invertibility, we start with 0.</a:t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oppins"/>
                <a:ea typeface="Poppins"/>
                <a:cs typeface="Poppins"/>
                <a:sym typeface="Poppins"/>
              </a:rPr>
              <a:t>Performance Metrics:</a:t>
            </a:r>
            <a:endParaRPr b="1">
              <a:latin typeface="Poppins"/>
              <a:ea typeface="Poppins"/>
              <a:cs typeface="Poppins"/>
              <a:sym typeface="Poppi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oppins"/>
              <a:buChar char="●"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AIC &amp; BIC, the lower the better.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10" name="Google Shape;910;p111"/>
          <p:cNvSpPr txBox="1"/>
          <p:nvPr>
            <p:ph type="title"/>
          </p:nvPr>
        </p:nvSpPr>
        <p:spPr>
          <a:xfrm>
            <a:off x="720000" y="387600"/>
            <a:ext cx="6343200" cy="57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AutoRegressive </a:t>
            </a:r>
            <a:r>
              <a:rPr lang="en"/>
              <a:t>Integrated</a:t>
            </a:r>
            <a:r>
              <a:rPr lang="en"/>
              <a:t> Moving Average -</a:t>
            </a:r>
            <a:endParaRPr b="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/>
              <a:t>ARIMA Model</a:t>
            </a:r>
            <a:endParaRPr b="0"/>
          </a:p>
        </p:txBody>
      </p:sp>
      <p:pic>
        <p:nvPicPr>
          <p:cNvPr id="911" name="Google Shape;911;p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02732" y="0"/>
            <a:ext cx="1641268" cy="615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912" name="Google Shape;912;p1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93950" y="1625850"/>
            <a:ext cx="2968851" cy="155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3" name="Google Shape;913;p1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3517023"/>
            <a:ext cx="9144003" cy="888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914" name="Google Shape;914;p11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1495200"/>
            <a:ext cx="9437751" cy="2910325"/>
          </a:xfrm>
          <a:prstGeom prst="rect">
            <a:avLst/>
          </a:prstGeom>
          <a:noFill/>
          <a:ln>
            <a:noFill/>
          </a:ln>
        </p:spPr>
      </p:pic>
      <p:sp>
        <p:nvSpPr>
          <p:cNvPr id="915" name="Google Shape;915;p111"/>
          <p:cNvSpPr txBox="1"/>
          <p:nvPr/>
        </p:nvSpPr>
        <p:spPr>
          <a:xfrm>
            <a:off x="2902225" y="1437550"/>
            <a:ext cx="46005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Our ARIMA(1,1,0)’s performance is not satisfactory and need further improvement (considering seasonality factor and change model order);</a:t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Compared with the actual Ys, the predictions make the up &amp; downs in advance.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16" name="Google Shape;916;p11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17" name="Google Shape;917;p11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0" y="4569025"/>
            <a:ext cx="627849" cy="574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p112"/>
          <p:cNvSpPr txBox="1"/>
          <p:nvPr>
            <p:ph type="title"/>
          </p:nvPr>
        </p:nvSpPr>
        <p:spPr>
          <a:xfrm>
            <a:off x="720000" y="387600"/>
            <a:ext cx="6343200" cy="57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Long Short-Term Memory -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/>
              <a:t>LSTM Model</a:t>
            </a:r>
            <a:endParaRPr b="0"/>
          </a:p>
        </p:txBody>
      </p:sp>
      <p:pic>
        <p:nvPicPr>
          <p:cNvPr id="923" name="Google Shape;923;p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02732" y="0"/>
            <a:ext cx="1641268" cy="615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924" name="Google Shape;924;p1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549800" y="1366375"/>
            <a:ext cx="4485875" cy="3022000"/>
          </a:xfrm>
          <a:prstGeom prst="rect">
            <a:avLst/>
          </a:prstGeom>
          <a:noFill/>
          <a:ln>
            <a:noFill/>
          </a:ln>
        </p:spPr>
      </p:pic>
      <p:sp>
        <p:nvSpPr>
          <p:cNvPr id="925" name="Google Shape;925;p112"/>
          <p:cNvSpPr txBox="1"/>
          <p:nvPr/>
        </p:nvSpPr>
        <p:spPr>
          <a:xfrm>
            <a:off x="4539000" y="1837900"/>
            <a:ext cx="39024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oppins"/>
              <a:buChar char="●"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Can be applied to specific industry</a:t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 </a:t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oppins"/>
              <a:buChar char="●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405-174 split（70%-30%）</a:t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oppins"/>
              <a:buChar char="●"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Follow most of jump and down</a:t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oppins"/>
              <a:buChar char="●"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With some lag</a:t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26" name="Google Shape;926;p11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27" name="Google Shape;927;p1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4569025"/>
            <a:ext cx="627849" cy="574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p113"/>
          <p:cNvSpPr txBox="1"/>
          <p:nvPr>
            <p:ph type="title"/>
          </p:nvPr>
        </p:nvSpPr>
        <p:spPr>
          <a:xfrm>
            <a:off x="627850" y="378175"/>
            <a:ext cx="7268400" cy="57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Performance Evaluation -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/>
              <a:t>2 Year Forecasting on Small Blend Capital of IMF Type</a:t>
            </a:r>
            <a:endParaRPr b="0"/>
          </a:p>
        </p:txBody>
      </p:sp>
      <p:sp>
        <p:nvSpPr>
          <p:cNvPr id="933" name="Google Shape;933;p11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34" name="Google Shape;934;p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569025"/>
            <a:ext cx="627849" cy="574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35" name="Google Shape;935;p1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02732" y="0"/>
            <a:ext cx="1641268" cy="615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graphicFrame>
        <p:nvGraphicFramePr>
          <p:cNvPr id="936" name="Google Shape;936;p113"/>
          <p:cNvGraphicFramePr/>
          <p:nvPr/>
        </p:nvGraphicFramePr>
        <p:xfrm>
          <a:off x="890850" y="1406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{BEBD350B-5C80-4B50-99CB-A587F2D21203}</a:tableStyleId>
              </a:tblPr>
              <a:tblGrid>
                <a:gridCol w="1548525"/>
                <a:gridCol w="1148450"/>
                <a:gridCol w="1348475"/>
                <a:gridCol w="1348475"/>
                <a:gridCol w="1348475"/>
              </a:tblGrid>
              <a:tr h="500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Model</a:t>
                      </a:r>
                      <a:endParaRPr b="1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MAE</a:t>
                      </a:r>
                      <a:endParaRPr b="1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MSE</a:t>
                      </a:r>
                      <a:endParaRPr b="1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AIC</a:t>
                      </a:r>
                      <a:endParaRPr b="1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BIC</a:t>
                      </a:r>
                      <a:endParaRPr b="1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/>
                </a:tc>
              </a:tr>
              <a:tr h="382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MA(4)</a:t>
                      </a:r>
                      <a:endParaRPr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50">
                          <a:solidFill>
                            <a:srgbClr val="21212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624.26</a:t>
                      </a:r>
                      <a:endParaRPr sz="1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50">
                          <a:solidFill>
                            <a:srgbClr val="21212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651186.81</a:t>
                      </a:r>
                      <a:endParaRPr sz="1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50">
                        <a:solidFill>
                          <a:srgbClr val="21212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50">
                        <a:solidFill>
                          <a:srgbClr val="21212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</a:tr>
              <a:tr h="588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ES(alpha = 0.3)</a:t>
                      </a:r>
                      <a:endParaRPr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50">
                          <a:solidFill>
                            <a:srgbClr val="21212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545.00</a:t>
                      </a:r>
                      <a:endParaRPr sz="1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50">
                          <a:solidFill>
                            <a:srgbClr val="21212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502845.12</a:t>
                      </a:r>
                      <a:endParaRPr sz="1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50">
                        <a:solidFill>
                          <a:srgbClr val="21212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50">
                        <a:solidFill>
                          <a:srgbClr val="21212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</a:tr>
              <a:tr h="588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ES(alpha = 0.5)</a:t>
                      </a:r>
                      <a:endParaRPr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50">
                          <a:solidFill>
                            <a:srgbClr val="21212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426.82</a:t>
                      </a:r>
                      <a:endParaRPr sz="1250">
                        <a:solidFill>
                          <a:srgbClr val="21212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50">
                          <a:solidFill>
                            <a:srgbClr val="21212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293991.73</a:t>
                      </a:r>
                      <a:endParaRPr sz="1250">
                        <a:solidFill>
                          <a:srgbClr val="21212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50">
                        <a:solidFill>
                          <a:srgbClr val="21212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50">
                        <a:solidFill>
                          <a:srgbClr val="21212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</a:tr>
              <a:tr h="588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ARIMA(1, 1, 0)</a:t>
                      </a:r>
                      <a:endParaRPr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50">
                          <a:solidFill>
                            <a:srgbClr val="21212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907.98</a:t>
                      </a:r>
                      <a:endParaRPr sz="1250">
                        <a:solidFill>
                          <a:srgbClr val="21212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50">
                          <a:solidFill>
                            <a:srgbClr val="21212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1333909.03</a:t>
                      </a:r>
                      <a:endParaRPr sz="1250">
                        <a:solidFill>
                          <a:srgbClr val="21212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50">
                          <a:solidFill>
                            <a:srgbClr val="21212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10191.546</a:t>
                      </a:r>
                      <a:endParaRPr sz="1250">
                        <a:solidFill>
                          <a:srgbClr val="21212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50">
                          <a:solidFill>
                            <a:srgbClr val="21212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10204.624</a:t>
                      </a:r>
                      <a:endParaRPr sz="1250">
                        <a:solidFill>
                          <a:srgbClr val="21212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</a:tr>
              <a:tr h="588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ARIMA(0, 1, 1)</a:t>
                      </a:r>
                      <a:endParaRPr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50">
                          <a:solidFill>
                            <a:srgbClr val="21212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729.74</a:t>
                      </a:r>
                      <a:endParaRPr sz="1250">
                        <a:solidFill>
                          <a:srgbClr val="21212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50">
                          <a:solidFill>
                            <a:srgbClr val="21212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912056.07</a:t>
                      </a:r>
                      <a:endParaRPr sz="1250">
                        <a:solidFill>
                          <a:srgbClr val="21212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50">
                          <a:solidFill>
                            <a:srgbClr val="21212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9918.990</a:t>
                      </a:r>
                      <a:endParaRPr sz="1250">
                        <a:solidFill>
                          <a:srgbClr val="21212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50">
                          <a:solidFill>
                            <a:srgbClr val="21212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9932.069</a:t>
                      </a:r>
                      <a:endParaRPr sz="1250">
                        <a:solidFill>
                          <a:srgbClr val="21212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0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Google Shape;941;p114"/>
          <p:cNvSpPr txBox="1"/>
          <p:nvPr>
            <p:ph idx="1" type="body"/>
          </p:nvPr>
        </p:nvSpPr>
        <p:spPr>
          <a:xfrm>
            <a:off x="813675" y="1413800"/>
            <a:ext cx="7213200" cy="28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Poppins"/>
                <a:ea typeface="Poppins"/>
                <a:cs typeface="Poppins"/>
                <a:sym typeface="Poppins"/>
              </a:rPr>
              <a:t>Advantages:</a:t>
            </a:r>
            <a:endParaRPr b="1" sz="1500">
              <a:latin typeface="Poppins"/>
              <a:ea typeface="Poppins"/>
              <a:cs typeface="Poppins"/>
              <a:sym typeface="Poppins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Poppins"/>
              <a:buChar char="●"/>
            </a:pPr>
            <a:r>
              <a:rPr lang="en" sz="1500">
                <a:latin typeface="Poppins"/>
                <a:ea typeface="Poppins"/>
                <a:cs typeface="Poppins"/>
                <a:sym typeface="Poppins"/>
              </a:rPr>
              <a:t>Simplicity, </a:t>
            </a:r>
            <a:r>
              <a:rPr lang="en" sz="1500">
                <a:latin typeface="Poppins"/>
                <a:ea typeface="Poppins"/>
                <a:cs typeface="Poppins"/>
                <a:sym typeface="Poppins"/>
              </a:rPr>
              <a:t>efficiency</a:t>
            </a:r>
            <a:r>
              <a:rPr lang="en" sz="1500">
                <a:latin typeface="Poppins"/>
                <a:ea typeface="Poppins"/>
                <a:cs typeface="Poppins"/>
                <a:sym typeface="Poppins"/>
              </a:rPr>
              <a:t> on short-term forecasting</a:t>
            </a:r>
            <a:endParaRPr sz="15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Poppins"/>
                <a:ea typeface="Poppins"/>
                <a:cs typeface="Poppins"/>
                <a:sym typeface="Poppins"/>
              </a:rPr>
              <a:t>Limitations:</a:t>
            </a:r>
            <a:r>
              <a:rPr lang="en" sz="1500">
                <a:latin typeface="Poppins"/>
                <a:ea typeface="Poppins"/>
                <a:cs typeface="Poppins"/>
                <a:sym typeface="Poppins"/>
              </a:rPr>
              <a:t> </a:t>
            </a:r>
            <a:endParaRPr sz="1500">
              <a:latin typeface="Poppins"/>
              <a:ea typeface="Poppins"/>
              <a:cs typeface="Poppins"/>
              <a:sym typeface="Poppins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Poppins"/>
              <a:buChar char="●"/>
            </a:pPr>
            <a:r>
              <a:rPr lang="en" sz="1500">
                <a:latin typeface="Poppins"/>
                <a:ea typeface="Poppins"/>
                <a:cs typeface="Poppins"/>
                <a:sym typeface="Poppins"/>
              </a:rPr>
              <a:t>Models tend to be overfitting and performance is not satisf</a:t>
            </a:r>
            <a:r>
              <a:rPr lang="en" sz="1500">
                <a:latin typeface="Poppins"/>
                <a:ea typeface="Poppins"/>
                <a:cs typeface="Poppins"/>
                <a:sym typeface="Poppins"/>
              </a:rPr>
              <a:t>actory </a:t>
            </a:r>
            <a:endParaRPr sz="1500">
              <a:latin typeface="Poppins"/>
              <a:ea typeface="Poppins"/>
              <a:cs typeface="Poppins"/>
              <a:sym typeface="Poppins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Poppins"/>
              <a:buChar char="●"/>
            </a:pPr>
            <a:r>
              <a:rPr lang="en" sz="1500">
                <a:latin typeface="Poppins"/>
                <a:ea typeface="Poppins"/>
                <a:cs typeface="Poppins"/>
                <a:sym typeface="Poppins"/>
              </a:rPr>
              <a:t>The</a:t>
            </a:r>
            <a:r>
              <a:rPr lang="en" sz="1500">
                <a:latin typeface="Poppins"/>
                <a:ea typeface="Poppins"/>
                <a:cs typeface="Poppins"/>
                <a:sym typeface="Poppins"/>
              </a:rPr>
              <a:t> past of the time-series data does not generate </a:t>
            </a:r>
            <a:r>
              <a:rPr lang="en" sz="1500">
                <a:latin typeface="Poppins"/>
                <a:ea typeface="Poppins"/>
                <a:cs typeface="Poppins"/>
                <a:sym typeface="Poppins"/>
              </a:rPr>
              <a:t>enough power </a:t>
            </a:r>
            <a:r>
              <a:rPr lang="en" sz="1500">
                <a:latin typeface="Poppins"/>
                <a:ea typeface="Poppins"/>
                <a:cs typeface="Poppins"/>
                <a:sym typeface="Poppins"/>
              </a:rPr>
              <a:t>to predict the future</a:t>
            </a:r>
            <a:endParaRPr sz="1500">
              <a:latin typeface="Poppins"/>
              <a:ea typeface="Poppins"/>
              <a:cs typeface="Poppins"/>
              <a:sym typeface="Poppins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Poppins"/>
              <a:buChar char="●"/>
            </a:pPr>
            <a:r>
              <a:rPr lang="en" sz="1500">
                <a:latin typeface="Poppins"/>
                <a:ea typeface="Poppins"/>
                <a:cs typeface="Poppins"/>
                <a:sym typeface="Poppins"/>
              </a:rPr>
              <a:t>Multiple additional features should be taken into account to get a more accurate forecast</a:t>
            </a:r>
            <a:endParaRPr sz="15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Poppins"/>
                <a:ea typeface="Poppins"/>
                <a:cs typeface="Poppins"/>
                <a:sym typeface="Poppins"/>
              </a:rPr>
              <a:t>Here we introduce with another approach: </a:t>
            </a:r>
            <a:endParaRPr sz="1500">
              <a:latin typeface="Poppins"/>
              <a:ea typeface="Poppins"/>
              <a:cs typeface="Poppins"/>
              <a:sym typeface="Poppins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Font typeface="Poppins"/>
              <a:buChar char="○"/>
            </a:pPr>
            <a:r>
              <a:rPr lang="en" sz="1500">
                <a:latin typeface="Poppins"/>
                <a:ea typeface="Poppins"/>
                <a:cs typeface="Poppins"/>
                <a:sym typeface="Poppins"/>
              </a:rPr>
              <a:t>Multi-class Classification on Percentage Change of Flow</a:t>
            </a:r>
            <a:endParaRPr sz="15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42" name="Google Shape;942;p114"/>
          <p:cNvSpPr txBox="1"/>
          <p:nvPr>
            <p:ph type="title"/>
          </p:nvPr>
        </p:nvSpPr>
        <p:spPr>
          <a:xfrm>
            <a:off x="720000" y="387600"/>
            <a:ext cx="6343200" cy="57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 Series Forecasting - Conclusion</a:t>
            </a:r>
            <a:endParaRPr/>
          </a:p>
        </p:txBody>
      </p:sp>
      <p:pic>
        <p:nvPicPr>
          <p:cNvPr id="943" name="Google Shape;943;p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02732" y="0"/>
            <a:ext cx="1641268" cy="615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944" name="Google Shape;944;p11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45" name="Google Shape;945;p1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569025"/>
            <a:ext cx="627849" cy="574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9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0" name="Google Shape;950;p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3675" y="148550"/>
            <a:ext cx="2955900" cy="2955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951" name="Google Shape;951;p115"/>
          <p:cNvSpPr txBox="1"/>
          <p:nvPr>
            <p:ph type="title"/>
          </p:nvPr>
        </p:nvSpPr>
        <p:spPr>
          <a:xfrm>
            <a:off x="720000" y="1948344"/>
            <a:ext cx="77040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Classification</a:t>
            </a:r>
            <a:endParaRPr/>
          </a:p>
        </p:txBody>
      </p:sp>
      <p:sp>
        <p:nvSpPr>
          <p:cNvPr id="952" name="Google Shape;952;p115"/>
          <p:cNvSpPr txBox="1"/>
          <p:nvPr>
            <p:ph idx="2" type="title"/>
          </p:nvPr>
        </p:nvSpPr>
        <p:spPr>
          <a:xfrm>
            <a:off x="4039075" y="787325"/>
            <a:ext cx="1065900" cy="106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</a:t>
            </a:r>
            <a:endParaRPr/>
          </a:p>
        </p:txBody>
      </p:sp>
      <p:sp>
        <p:nvSpPr>
          <p:cNvPr id="953" name="Google Shape;953;p115"/>
          <p:cNvSpPr txBox="1"/>
          <p:nvPr>
            <p:ph idx="1" type="subTitle"/>
          </p:nvPr>
        </p:nvSpPr>
        <p:spPr>
          <a:xfrm>
            <a:off x="2031900" y="3019775"/>
            <a:ext cx="5080200" cy="48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/>
              <a:t>Multi-Class Classification Models with Self-defined Tradable Signals</a:t>
            </a:r>
            <a:endParaRPr sz="1500"/>
          </a:p>
        </p:txBody>
      </p:sp>
      <p:sp>
        <p:nvSpPr>
          <p:cNvPr id="954" name="Google Shape;954;p11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8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Google Shape;959;p116"/>
          <p:cNvSpPr txBox="1"/>
          <p:nvPr>
            <p:ph type="title"/>
          </p:nvPr>
        </p:nvSpPr>
        <p:spPr>
          <a:xfrm>
            <a:off x="697350" y="189650"/>
            <a:ext cx="6343200" cy="57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Processing</a:t>
            </a:r>
            <a:endParaRPr/>
          </a:p>
        </p:txBody>
      </p:sp>
      <p:sp>
        <p:nvSpPr>
          <p:cNvPr id="960" name="Google Shape;960;p116"/>
          <p:cNvSpPr txBox="1"/>
          <p:nvPr/>
        </p:nvSpPr>
        <p:spPr>
          <a:xfrm>
            <a:off x="697350" y="765350"/>
            <a:ext cx="7749300" cy="350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Char char="●"/>
            </a:pPr>
            <a:r>
              <a:rPr b="1" lang="en">
                <a:latin typeface="Poppins"/>
                <a:ea typeface="Poppins"/>
                <a:cs typeface="Poppins"/>
                <a:sym typeface="Poppins"/>
              </a:rPr>
              <a:t>Group by:  </a:t>
            </a:r>
            <a:endParaRPr b="1">
              <a:latin typeface="Poppins"/>
              <a:ea typeface="Poppins"/>
              <a:cs typeface="Poppins"/>
              <a:sym typeface="Poppins"/>
            </a:endParaRPr>
          </a:p>
          <a:p>
            <a:pPr indent="-317500" lvl="1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Char char="○"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`type`, `industry`, `year`, `month` </a:t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indent="-317500" lvl="1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By doing this</a:t>
            </a:r>
            <a:r>
              <a:rPr lang="en"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we can predict the fluctuation of the fund in the next month.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7500" lvl="1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After grouping by, we have </a:t>
            </a:r>
            <a:r>
              <a:rPr lang="en" sz="1050">
                <a:solidFill>
                  <a:srgbClr val="212121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7570 rows × 8 columns, </a:t>
            </a: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before is </a:t>
            </a:r>
            <a:r>
              <a:rPr lang="en" sz="1050">
                <a:solidFill>
                  <a:srgbClr val="212121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32688 rows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75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</a:pPr>
            <a:r>
              <a:rPr b="1"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Recalculations </a:t>
            </a:r>
            <a:r>
              <a:rPr b="1"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:(7 </a:t>
            </a:r>
            <a:r>
              <a:rPr b="1"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Predictors,1 label)</a:t>
            </a:r>
            <a:endParaRPr b="1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7500" lvl="1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NextMonthFlow</a:t>
            </a:r>
            <a:r>
              <a:rPr b="1" lang="en">
                <a:solidFill>
                  <a:srgbClr val="EC3A3B"/>
                </a:solidFill>
                <a:latin typeface="Poppins"/>
                <a:ea typeface="Poppins"/>
                <a:cs typeface="Poppins"/>
                <a:sym typeface="Poppins"/>
              </a:rPr>
              <a:t>(tradable signal)</a:t>
            </a: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: The sum of 4 weeks in the </a:t>
            </a:r>
            <a:r>
              <a:rPr b="1"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next</a:t>
            </a: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month 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7500" lvl="1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FlowPct: The 4th week’s Flow divide the 1st week’s in this month which represents the Flow change in percentage in this month.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7500" lvl="1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AssetsEnd: The 4th week’s AssetsEnd in this month.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7500" lvl="1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PortfolioChangePct: The 4th week’s PortgolioChangePct in this month.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961" name="Google Shape;961;p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5700" y="3636000"/>
            <a:ext cx="6432600" cy="12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2" name="Google Shape;962;p1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02732" y="0"/>
            <a:ext cx="1641268" cy="615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963" name="Google Shape;963;p11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64" name="Google Shape;964;p1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4569025"/>
            <a:ext cx="627849" cy="574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8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Google Shape;969;p117"/>
          <p:cNvSpPr txBox="1"/>
          <p:nvPr>
            <p:ph type="title"/>
          </p:nvPr>
        </p:nvSpPr>
        <p:spPr>
          <a:xfrm>
            <a:off x="720000" y="387600"/>
            <a:ext cx="6343200" cy="57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Features Engineering</a:t>
            </a:r>
            <a:endParaRPr/>
          </a:p>
        </p:txBody>
      </p:sp>
      <p:sp>
        <p:nvSpPr>
          <p:cNvPr id="970" name="Google Shape;970;p117"/>
          <p:cNvSpPr txBox="1"/>
          <p:nvPr/>
        </p:nvSpPr>
        <p:spPr>
          <a:xfrm>
            <a:off x="720000" y="963300"/>
            <a:ext cx="7272600" cy="36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Bucket NextMonthFlow into </a:t>
            </a:r>
            <a:r>
              <a:rPr lang="en" sz="1050">
                <a:solidFill>
                  <a:srgbClr val="A31515"/>
                </a:solidFill>
                <a:highlight>
                  <a:srgbClr val="FFFFFE"/>
                </a:highlight>
                <a:latin typeface="Poppins"/>
                <a:ea typeface="Poppins"/>
                <a:cs typeface="Poppins"/>
                <a:sym typeface="Poppins"/>
              </a:rPr>
              <a:t>(,-200), [-200,0), [0,200), [200,)</a:t>
            </a: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4 categories and they are evenly distributed.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One-hot processing to turn the categorical data into numerical.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`Type` &amp; `Industry`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Split train and test into 80% and 20%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Scaling features on predictors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971" name="Google Shape;971;p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0650" y="1836575"/>
            <a:ext cx="5537225" cy="108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2" name="Google Shape;972;p1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02732" y="0"/>
            <a:ext cx="1641268" cy="615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973" name="Google Shape;973;p11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74" name="Google Shape;974;p1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4569025"/>
            <a:ext cx="627849" cy="574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8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p118"/>
          <p:cNvSpPr txBox="1"/>
          <p:nvPr>
            <p:ph type="title"/>
          </p:nvPr>
        </p:nvSpPr>
        <p:spPr>
          <a:xfrm>
            <a:off x="720000" y="0"/>
            <a:ext cx="6343200" cy="57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Correlation Heatmaps</a:t>
            </a:r>
            <a:endParaRPr/>
          </a:p>
        </p:txBody>
      </p:sp>
      <p:pic>
        <p:nvPicPr>
          <p:cNvPr id="980" name="Google Shape;980;p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02732" y="0"/>
            <a:ext cx="1641268" cy="615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981" name="Google Shape;981;p1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728100"/>
            <a:ext cx="4244100" cy="2596925"/>
          </a:xfrm>
          <a:prstGeom prst="rect">
            <a:avLst/>
          </a:prstGeom>
          <a:noFill/>
          <a:ln>
            <a:noFill/>
          </a:ln>
        </p:spPr>
      </p:pic>
      <p:sp>
        <p:nvSpPr>
          <p:cNvPr id="982" name="Google Shape;982;p118"/>
          <p:cNvSpPr txBox="1"/>
          <p:nvPr/>
        </p:nvSpPr>
        <p:spPr>
          <a:xfrm>
            <a:off x="561900" y="3530300"/>
            <a:ext cx="38346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The FlowPct, AssetsEnd and PortfolioChangePct are the most important features.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Too limited contributed features in the map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83" name="Google Shape;983;p1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24725" y="728100"/>
            <a:ext cx="4007350" cy="2524700"/>
          </a:xfrm>
          <a:prstGeom prst="rect">
            <a:avLst/>
          </a:prstGeom>
          <a:noFill/>
          <a:ln>
            <a:noFill/>
          </a:ln>
        </p:spPr>
      </p:pic>
      <p:sp>
        <p:nvSpPr>
          <p:cNvPr id="984" name="Google Shape;984;p118"/>
          <p:cNvSpPr txBox="1"/>
          <p:nvPr/>
        </p:nvSpPr>
        <p:spPr>
          <a:xfrm>
            <a:off x="4924725" y="3469275"/>
            <a:ext cx="38346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Add more important features, for example, 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1th week’s FlowPct, AssetsEnd and PortfolioChangePct  in the month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We will try to add more features and do more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combinations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in the final presentation.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85" name="Google Shape;985;p11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86" name="Google Shape;986;p1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4569025"/>
            <a:ext cx="627849" cy="574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0" name="Shape 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Google Shape;991;p119"/>
          <p:cNvSpPr txBox="1"/>
          <p:nvPr>
            <p:ph type="title"/>
          </p:nvPr>
        </p:nvSpPr>
        <p:spPr>
          <a:xfrm>
            <a:off x="655100" y="268100"/>
            <a:ext cx="6343200" cy="57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Models’ Evaluation</a:t>
            </a:r>
            <a:endParaRPr/>
          </a:p>
        </p:txBody>
      </p:sp>
      <p:pic>
        <p:nvPicPr>
          <p:cNvPr id="992" name="Google Shape;992;p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02732" y="0"/>
            <a:ext cx="1641268" cy="615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993" name="Google Shape;993;p119"/>
          <p:cNvPicPr preferRelativeResize="0"/>
          <p:nvPr/>
        </p:nvPicPr>
        <p:blipFill rotWithShape="1">
          <a:blip r:embed="rId4">
            <a:alphaModFix/>
          </a:blip>
          <a:srcRect b="0" l="0" r="2685" t="0"/>
          <a:stretch/>
        </p:blipFill>
        <p:spPr>
          <a:xfrm>
            <a:off x="3090650" y="1099325"/>
            <a:ext cx="2962699" cy="161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4" name="Google Shape;994;p1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70147" y="1108336"/>
            <a:ext cx="3044349" cy="1593296"/>
          </a:xfrm>
          <a:prstGeom prst="rect">
            <a:avLst/>
          </a:prstGeom>
          <a:noFill/>
          <a:ln>
            <a:noFill/>
          </a:ln>
        </p:spPr>
      </p:pic>
      <p:pic>
        <p:nvPicPr>
          <p:cNvPr id="995" name="Google Shape;995;p1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78638" y="2976050"/>
            <a:ext cx="3027373" cy="159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6" name="Google Shape;996;p1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090650" y="2966138"/>
            <a:ext cx="2962700" cy="1612803"/>
          </a:xfrm>
          <a:prstGeom prst="rect">
            <a:avLst/>
          </a:prstGeom>
          <a:noFill/>
          <a:ln>
            <a:noFill/>
          </a:ln>
        </p:spPr>
      </p:pic>
      <p:sp>
        <p:nvSpPr>
          <p:cNvPr id="997" name="Google Shape;997;p119"/>
          <p:cNvSpPr txBox="1"/>
          <p:nvPr/>
        </p:nvSpPr>
        <p:spPr>
          <a:xfrm>
            <a:off x="477850" y="1053575"/>
            <a:ext cx="2496000" cy="41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Char char="●"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We fit the data into 10 classifiers from sklearn module</a:t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Char char="●"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Top 4 classifiers are showed in right which is based on the accuracy rank</a:t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Char char="●"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Print out classification report to evaluate the models</a:t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Char char="●"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Evaluation is based on ‘precision’, ‘recall’ and ‘F1-score’</a:t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Char char="●"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More focused on ‘precision’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98" name="Google Shape;998;p11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99" name="Google Shape;999;p1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0" y="4569025"/>
            <a:ext cx="627849" cy="574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75"/>
          <p:cNvSpPr txBox="1"/>
          <p:nvPr>
            <p:ph idx="1" type="body"/>
          </p:nvPr>
        </p:nvSpPr>
        <p:spPr>
          <a:xfrm>
            <a:off x="720000" y="1421400"/>
            <a:ext cx="7081800" cy="280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b="1"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ReportDate</a:t>
            </a: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: Weekly data aggregated and released every Wednesday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b="1"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AssetClass</a:t>
            </a: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: Industry/Sector/Asset Class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75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-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Industry: 20 industries for each type of fund (3 types of funds)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75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-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Sector: North America-USA-North America (one value for all)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75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-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Asset Class: Equity (</a:t>
            </a: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one value for all)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b="1" lang="en">
                <a:solidFill>
                  <a:srgbClr val="EC3A3B"/>
                </a:solidFill>
                <a:latin typeface="Poppins"/>
                <a:ea typeface="Poppins"/>
                <a:cs typeface="Poppins"/>
                <a:sym typeface="Poppins"/>
              </a:rPr>
              <a:t>Flow</a:t>
            </a:r>
            <a:r>
              <a:rPr lang="en">
                <a:solidFill>
                  <a:srgbClr val="EC3A3B"/>
                </a:solidFill>
                <a:latin typeface="Poppins"/>
                <a:ea typeface="Poppins"/>
                <a:cs typeface="Poppins"/>
                <a:sym typeface="Poppins"/>
              </a:rPr>
              <a:t>: </a:t>
            </a: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Amount of positive (inflow) or negative (outflow) in Millions of USD 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75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-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as the label of time series 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b="1"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FlowPct</a:t>
            </a: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: Flows as percent of assets at beginning of the week </a:t>
            </a:r>
            <a:endParaRPr>
              <a:solidFill>
                <a:schemeClr val="dk1"/>
              </a:solidFill>
              <a:highlight>
                <a:srgbClr val="FF0000"/>
              </a:highlight>
              <a:latin typeface="Poppins"/>
              <a:ea typeface="Poppins"/>
              <a:cs typeface="Poppins"/>
              <a:sym typeface="Poppi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b="1"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AssetsEnd</a:t>
            </a: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: Assets at end of the week in Millions of USD 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75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-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It includes factors outside the dataset that cannot be measured, so it can not be used as a label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b="1"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PortfolioChangePct</a:t>
            </a: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: Percent change in overall portfolio during the week</a:t>
            </a:r>
            <a:endParaRPr b="1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37" name="Google Shape;437;p75"/>
          <p:cNvSpPr txBox="1"/>
          <p:nvPr>
            <p:ph type="title"/>
          </p:nvPr>
        </p:nvSpPr>
        <p:spPr>
          <a:xfrm>
            <a:off x="720000" y="387600"/>
            <a:ext cx="6343200" cy="57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</a:t>
            </a:r>
            <a:r>
              <a:rPr lang="en"/>
              <a:t>ata Fields Description </a:t>
            </a:r>
            <a:endParaRPr/>
          </a:p>
        </p:txBody>
      </p:sp>
      <p:pic>
        <p:nvPicPr>
          <p:cNvPr id="438" name="Google Shape;438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02732" y="0"/>
            <a:ext cx="1641268" cy="615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439" name="Google Shape;439;p7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40" name="Google Shape;440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568975"/>
            <a:ext cx="627849" cy="574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3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p120"/>
          <p:cNvSpPr txBox="1"/>
          <p:nvPr>
            <p:ph type="title"/>
          </p:nvPr>
        </p:nvSpPr>
        <p:spPr>
          <a:xfrm>
            <a:off x="594375" y="90100"/>
            <a:ext cx="6343200" cy="57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Models’ Comparison</a:t>
            </a:r>
            <a:endParaRPr/>
          </a:p>
        </p:txBody>
      </p:sp>
      <p:pic>
        <p:nvPicPr>
          <p:cNvPr id="1005" name="Google Shape;1005;p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02732" y="0"/>
            <a:ext cx="1641268" cy="615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006" name="Google Shape;1006;p1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3550" y="719025"/>
            <a:ext cx="6499724" cy="4252901"/>
          </a:xfrm>
          <a:prstGeom prst="rect">
            <a:avLst/>
          </a:prstGeom>
          <a:noFill/>
          <a:ln>
            <a:noFill/>
          </a:ln>
        </p:spPr>
      </p:pic>
      <p:sp>
        <p:nvSpPr>
          <p:cNvPr id="1007" name="Google Shape;1007;p120"/>
          <p:cNvSpPr txBox="1"/>
          <p:nvPr/>
        </p:nvSpPr>
        <p:spPr>
          <a:xfrm>
            <a:off x="6514600" y="1278325"/>
            <a:ext cx="2179200" cy="36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Decision Tree has the best accuracy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The best score of precision, recall and f-1 are highlited in the chart.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We are more focused on precision 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overall best classification model is Decision Tree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8" name="Google Shape;1008;p120"/>
          <p:cNvSpPr txBox="1"/>
          <p:nvPr/>
        </p:nvSpPr>
        <p:spPr>
          <a:xfrm>
            <a:off x="6698450" y="937175"/>
            <a:ext cx="230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Conclusion: 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9" name="Google Shape;1009;p12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3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p121"/>
          <p:cNvSpPr txBox="1"/>
          <p:nvPr>
            <p:ph type="title"/>
          </p:nvPr>
        </p:nvSpPr>
        <p:spPr>
          <a:xfrm>
            <a:off x="720000" y="387600"/>
            <a:ext cx="6343200" cy="57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 &amp; Limitations</a:t>
            </a:r>
            <a:endParaRPr/>
          </a:p>
        </p:txBody>
      </p:sp>
      <p:sp>
        <p:nvSpPr>
          <p:cNvPr id="1015" name="Google Shape;1015;p121"/>
          <p:cNvSpPr txBox="1"/>
          <p:nvPr/>
        </p:nvSpPr>
        <p:spPr>
          <a:xfrm>
            <a:off x="720000" y="1300725"/>
            <a:ext cx="7272600" cy="33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</a:pPr>
            <a:r>
              <a:rPr b="1"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One advantage of classification is we can give a global optimization using</a:t>
            </a:r>
            <a:r>
              <a:rPr b="1"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only one model</a:t>
            </a:r>
            <a:r>
              <a:rPr b="1"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. </a:t>
            </a:r>
            <a:endParaRPr b="1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</a:pPr>
            <a:r>
              <a:rPr b="1"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Some possible application scenarios：</a:t>
            </a:r>
            <a:endParaRPr b="1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Help clients predict the specific Flow range for the future month.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Help </a:t>
            </a: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clients</a:t>
            </a: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choose a </a:t>
            </a: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fund</a:t>
            </a: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in the ideal  Flow range.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Forecast the trend of </a:t>
            </a: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fund</a:t>
            </a: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market fluctuation.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Char char="●"/>
            </a:pPr>
            <a:r>
              <a:rPr b="1" lang="en">
                <a:latin typeface="Poppins"/>
                <a:ea typeface="Poppins"/>
                <a:cs typeface="Poppins"/>
                <a:sym typeface="Poppins"/>
              </a:rPr>
              <a:t>Limitations:</a:t>
            </a:r>
            <a:endParaRPr b="1">
              <a:latin typeface="Poppins"/>
              <a:ea typeface="Poppins"/>
              <a:cs typeface="Poppins"/>
              <a:sym typeface="Poppins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Char char="○"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The accuracy and precision of each class is not soundly </a:t>
            </a:r>
            <a:r>
              <a:rPr lang="en">
                <a:latin typeface="Poppins"/>
                <a:ea typeface="Poppins"/>
                <a:cs typeface="Poppins"/>
                <a:sym typeface="Poppins"/>
              </a:rPr>
              <a:t>believable</a:t>
            </a:r>
            <a:r>
              <a:rPr lang="en">
                <a:latin typeface="Poppins"/>
                <a:ea typeface="Poppins"/>
                <a:cs typeface="Poppins"/>
                <a:sym typeface="Poppins"/>
              </a:rPr>
              <a:t>, we still need to work on model complexity and features engineering.</a:t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016" name="Google Shape;1016;p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02732" y="0"/>
            <a:ext cx="1641268" cy="615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17" name="Google Shape;1017;p12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18" name="Google Shape;1018;p1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569025"/>
            <a:ext cx="627849" cy="574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2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3" name="Google Shape;1023;p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3675" y="148550"/>
            <a:ext cx="2955900" cy="2955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24" name="Google Shape;1024;p122"/>
          <p:cNvSpPr txBox="1"/>
          <p:nvPr>
            <p:ph type="title"/>
          </p:nvPr>
        </p:nvSpPr>
        <p:spPr>
          <a:xfrm>
            <a:off x="720000" y="1948344"/>
            <a:ext cx="77040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Steps</a:t>
            </a:r>
            <a:endParaRPr/>
          </a:p>
        </p:txBody>
      </p:sp>
      <p:sp>
        <p:nvSpPr>
          <p:cNvPr id="1025" name="Google Shape;1025;p122"/>
          <p:cNvSpPr txBox="1"/>
          <p:nvPr>
            <p:ph idx="2" type="title"/>
          </p:nvPr>
        </p:nvSpPr>
        <p:spPr>
          <a:xfrm>
            <a:off x="4039075" y="787325"/>
            <a:ext cx="1065900" cy="106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7</a:t>
            </a:r>
            <a:endParaRPr/>
          </a:p>
        </p:txBody>
      </p:sp>
      <p:sp>
        <p:nvSpPr>
          <p:cNvPr id="1026" name="Google Shape;1026;p122"/>
          <p:cNvSpPr txBox="1"/>
          <p:nvPr>
            <p:ph idx="1" type="subTitle"/>
          </p:nvPr>
        </p:nvSpPr>
        <p:spPr>
          <a:xfrm>
            <a:off x="2031900" y="3019775"/>
            <a:ext cx="5080200" cy="48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/>
              <a:t>Details </a:t>
            </a:r>
            <a:r>
              <a:rPr lang="en" sz="1500"/>
              <a:t>about</a:t>
            </a:r>
            <a:r>
              <a:rPr lang="en" sz="1500"/>
              <a:t> our future plans </a:t>
            </a:r>
            <a:endParaRPr sz="1500"/>
          </a:p>
        </p:txBody>
      </p:sp>
      <p:sp>
        <p:nvSpPr>
          <p:cNvPr id="1027" name="Google Shape;1027;p12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Google Shape;1032;p123"/>
          <p:cNvSpPr txBox="1"/>
          <p:nvPr>
            <p:ph type="title"/>
          </p:nvPr>
        </p:nvSpPr>
        <p:spPr>
          <a:xfrm>
            <a:off x="720000" y="387600"/>
            <a:ext cx="6343200" cy="57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Steps for Modeling Options</a:t>
            </a:r>
            <a:endParaRPr/>
          </a:p>
        </p:txBody>
      </p:sp>
      <p:sp>
        <p:nvSpPr>
          <p:cNvPr id="1033" name="Google Shape;1033;p123"/>
          <p:cNvSpPr txBox="1"/>
          <p:nvPr/>
        </p:nvSpPr>
        <p:spPr>
          <a:xfrm>
            <a:off x="720000" y="963300"/>
            <a:ext cx="7225500" cy="39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For Time Series Analysis:</a:t>
            </a:r>
            <a:endParaRPr b="1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Tuning model hyper-parameters to see </a:t>
            </a: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whether</a:t>
            </a: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the performance is improving.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Generalize local optimization models to moderate or global one.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For Multi-Class Classification:</a:t>
            </a:r>
            <a:endParaRPr b="1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Add more features to the monthly dataset and make model comparison.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Group by data weekly (we will have more observations) and do the same data processing and features engineering, and then make model comparison.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Process label into 3 categories which represents “buy”, “sell”, and “hold”. The label will be more understandable. Also, we will have more observations in the training of each category in this way.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34" name="Google Shape;1034;p12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35" name="Google Shape;1035;p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569025"/>
            <a:ext cx="627849" cy="574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6" name="Google Shape;1036;p1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02732" y="0"/>
            <a:ext cx="1641268" cy="615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0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1" name="Google Shape;1041;p1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3675" y="148550"/>
            <a:ext cx="2955900" cy="2955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42" name="Google Shape;1042;p124"/>
          <p:cNvSpPr txBox="1"/>
          <p:nvPr>
            <p:ph type="ctrTitle"/>
          </p:nvPr>
        </p:nvSpPr>
        <p:spPr>
          <a:xfrm>
            <a:off x="1345800" y="1087800"/>
            <a:ext cx="6452400" cy="245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0"/>
              <a:t>Thanks!</a:t>
            </a:r>
            <a:endParaRPr sz="5500"/>
          </a:p>
        </p:txBody>
      </p:sp>
      <p:sp>
        <p:nvSpPr>
          <p:cNvPr id="1043" name="Google Shape;1043;p124"/>
          <p:cNvSpPr txBox="1"/>
          <p:nvPr>
            <p:ph idx="1" type="subTitle"/>
          </p:nvPr>
        </p:nvSpPr>
        <p:spPr>
          <a:xfrm>
            <a:off x="2198600" y="3594300"/>
            <a:ext cx="4746600" cy="40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Any question?</a:t>
            </a:r>
            <a:endParaRPr/>
          </a:p>
        </p:txBody>
      </p:sp>
      <p:sp>
        <p:nvSpPr>
          <p:cNvPr id="1044" name="Google Shape;1044;p12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76"/>
          <p:cNvSpPr txBox="1"/>
          <p:nvPr>
            <p:ph idx="1" type="body"/>
          </p:nvPr>
        </p:nvSpPr>
        <p:spPr>
          <a:xfrm>
            <a:off x="774600" y="1359600"/>
            <a:ext cx="6565200" cy="280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6604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Business Objective: </a:t>
            </a:r>
            <a:endParaRPr b="1" sz="15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23850" lvl="0" marL="457200" marR="6604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500"/>
              <a:buChar char="●"/>
            </a:pPr>
            <a:r>
              <a:rPr lang="en" sz="1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find a </a:t>
            </a:r>
            <a:r>
              <a:rPr b="1" lang="en" sz="1500">
                <a:solidFill>
                  <a:srgbClr val="EC3A3B"/>
                </a:solidFill>
                <a:latin typeface="Poppins"/>
                <a:ea typeface="Poppins"/>
                <a:cs typeface="Poppins"/>
                <a:sym typeface="Poppins"/>
              </a:rPr>
              <a:t>tradable signal</a:t>
            </a:r>
            <a:r>
              <a:rPr lang="en" sz="1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in the dataset</a:t>
            </a:r>
            <a:endParaRPr sz="15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marR="6604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6604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Our Tradable Signal:</a:t>
            </a:r>
            <a:endParaRPr b="1" sz="15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rabicPeriod"/>
            </a:pPr>
            <a:r>
              <a:rPr lang="en" sz="1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Time Series Models: Use </a:t>
            </a:r>
            <a:r>
              <a:rPr b="1" lang="en" sz="1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Flow</a:t>
            </a:r>
            <a:r>
              <a:rPr lang="en" sz="1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as output label</a:t>
            </a:r>
            <a:endParaRPr sz="15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rabicPeriod"/>
            </a:pPr>
            <a:r>
              <a:rPr lang="en" sz="1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Classification Models: Use self-calculated label: </a:t>
            </a:r>
            <a:r>
              <a:rPr b="1" lang="en" sz="1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Recalculated Monthly Flow Change in Percentage</a:t>
            </a:r>
            <a:r>
              <a:rPr lang="en" sz="1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, and put it into different range buckets.</a:t>
            </a:r>
            <a:endParaRPr sz="15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46" name="Google Shape;446;p76"/>
          <p:cNvSpPr txBox="1"/>
          <p:nvPr>
            <p:ph type="title"/>
          </p:nvPr>
        </p:nvSpPr>
        <p:spPr>
          <a:xfrm>
            <a:off x="720000" y="387600"/>
            <a:ext cx="6343200" cy="57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Overview</a:t>
            </a:r>
            <a:endParaRPr/>
          </a:p>
        </p:txBody>
      </p:sp>
      <p:pic>
        <p:nvPicPr>
          <p:cNvPr id="447" name="Google Shape;447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02732" y="0"/>
            <a:ext cx="1641268" cy="615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448" name="Google Shape;448;p7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49" name="Google Shape;449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568975"/>
            <a:ext cx="627849" cy="574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77"/>
          <p:cNvSpPr txBox="1"/>
          <p:nvPr>
            <p:ph idx="1" type="body"/>
          </p:nvPr>
        </p:nvSpPr>
        <p:spPr>
          <a:xfrm>
            <a:off x="720000" y="1614975"/>
            <a:ext cx="6920700" cy="301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The prediction of fund prices is of great significance in business and finance. 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Fund  traders, mutual funds, investors and security analysts</a:t>
            </a: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all want a way to predict fund price fluctuations. Anticipating the fluctuations of fund prices (up or down) and tradable signals in advance can help fund  traders make better investment decisions.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 good prediction model can make investors better understand the internal factors of fund price changes and provide support for better risk management.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We can also make recommendations based on long term, short term, different client needs and fund types.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55" name="Google Shape;455;p77"/>
          <p:cNvSpPr txBox="1"/>
          <p:nvPr>
            <p:ph type="title"/>
          </p:nvPr>
        </p:nvSpPr>
        <p:spPr>
          <a:xfrm>
            <a:off x="720000" y="387600"/>
            <a:ext cx="6343200" cy="57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sz="13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Business Application: </a:t>
            </a:r>
            <a:endParaRPr sz="400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56" name="Google Shape;456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02732" y="0"/>
            <a:ext cx="1641268" cy="615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457" name="Google Shape;457;p7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58" name="Google Shape;458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568975"/>
            <a:ext cx="627849" cy="574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3" name="Google Shape;463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3675" y="148550"/>
            <a:ext cx="2955900" cy="2955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464" name="Google Shape;464;p78"/>
          <p:cNvSpPr txBox="1"/>
          <p:nvPr>
            <p:ph type="title"/>
          </p:nvPr>
        </p:nvSpPr>
        <p:spPr>
          <a:xfrm>
            <a:off x="720000" y="1948344"/>
            <a:ext cx="77040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Pre-process</a:t>
            </a:r>
            <a:endParaRPr/>
          </a:p>
        </p:txBody>
      </p:sp>
      <p:sp>
        <p:nvSpPr>
          <p:cNvPr id="465" name="Google Shape;465;p78"/>
          <p:cNvSpPr txBox="1"/>
          <p:nvPr>
            <p:ph idx="2" type="title"/>
          </p:nvPr>
        </p:nvSpPr>
        <p:spPr>
          <a:xfrm>
            <a:off x="4039075" y="787325"/>
            <a:ext cx="1065900" cy="106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  <p:sp>
        <p:nvSpPr>
          <p:cNvPr id="466" name="Google Shape;466;p78"/>
          <p:cNvSpPr txBox="1"/>
          <p:nvPr>
            <p:ph idx="1" type="subTitle"/>
          </p:nvPr>
        </p:nvSpPr>
        <p:spPr>
          <a:xfrm>
            <a:off x="2031900" y="3019775"/>
            <a:ext cx="5080200" cy="48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 Data Cleaning and Processing</a:t>
            </a:r>
            <a:endParaRPr/>
          </a:p>
        </p:txBody>
      </p:sp>
      <p:sp>
        <p:nvSpPr>
          <p:cNvPr id="467" name="Google Shape;467;p7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79"/>
          <p:cNvSpPr/>
          <p:nvPr/>
        </p:nvSpPr>
        <p:spPr>
          <a:xfrm>
            <a:off x="997720" y="1722450"/>
            <a:ext cx="572700" cy="5727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79"/>
          <p:cNvSpPr/>
          <p:nvPr/>
        </p:nvSpPr>
        <p:spPr>
          <a:xfrm>
            <a:off x="3594045" y="1722450"/>
            <a:ext cx="572700" cy="5727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p79"/>
          <p:cNvSpPr/>
          <p:nvPr/>
        </p:nvSpPr>
        <p:spPr>
          <a:xfrm>
            <a:off x="6165458" y="1722450"/>
            <a:ext cx="572700" cy="5727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p79"/>
          <p:cNvSpPr txBox="1"/>
          <p:nvPr>
            <p:ph idx="6" type="title"/>
          </p:nvPr>
        </p:nvSpPr>
        <p:spPr>
          <a:xfrm>
            <a:off x="720000" y="387600"/>
            <a:ext cx="6343200" cy="57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Cleaning</a:t>
            </a:r>
            <a:endParaRPr/>
          </a:p>
        </p:txBody>
      </p:sp>
      <p:sp>
        <p:nvSpPr>
          <p:cNvPr id="476" name="Google Shape;476;p79"/>
          <p:cNvSpPr txBox="1"/>
          <p:nvPr>
            <p:ph type="title"/>
          </p:nvPr>
        </p:nvSpPr>
        <p:spPr>
          <a:xfrm>
            <a:off x="486163" y="2295138"/>
            <a:ext cx="2206500" cy="84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Concatenation</a:t>
            </a:r>
            <a:endParaRPr/>
          </a:p>
        </p:txBody>
      </p:sp>
      <p:sp>
        <p:nvSpPr>
          <p:cNvPr id="477" name="Google Shape;477;p79"/>
          <p:cNvSpPr txBox="1"/>
          <p:nvPr>
            <p:ph idx="1" type="subTitle"/>
          </p:nvPr>
        </p:nvSpPr>
        <p:spPr>
          <a:xfrm>
            <a:off x="486176" y="3637025"/>
            <a:ext cx="23661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Concat three datasets into one dataframe for further analysis,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 one “Type” feature to recognize category</a:t>
            </a:r>
            <a:endParaRPr/>
          </a:p>
        </p:txBody>
      </p:sp>
      <p:sp>
        <p:nvSpPr>
          <p:cNvPr id="478" name="Google Shape;478;p79"/>
          <p:cNvSpPr txBox="1"/>
          <p:nvPr>
            <p:ph idx="2" type="title"/>
          </p:nvPr>
        </p:nvSpPr>
        <p:spPr>
          <a:xfrm>
            <a:off x="3468750" y="2505725"/>
            <a:ext cx="1710600" cy="84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Drop useless features</a:t>
            </a:r>
            <a:endParaRPr/>
          </a:p>
        </p:txBody>
      </p:sp>
      <p:sp>
        <p:nvSpPr>
          <p:cNvPr id="479" name="Google Shape;479;p79"/>
          <p:cNvSpPr txBox="1"/>
          <p:nvPr>
            <p:ph idx="3" type="subTitle"/>
          </p:nvPr>
        </p:nvSpPr>
        <p:spPr>
          <a:xfrm>
            <a:off x="3407225" y="3457150"/>
            <a:ext cx="2206500" cy="84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</a:t>
            </a:r>
            <a:r>
              <a:rPr lang="en"/>
              <a:t>ll the Asset and Sector values are the same, we only keep Industry</a:t>
            </a:r>
            <a:endParaRPr/>
          </a:p>
        </p:txBody>
      </p:sp>
      <p:sp>
        <p:nvSpPr>
          <p:cNvPr id="480" name="Google Shape;480;p79"/>
          <p:cNvSpPr txBox="1"/>
          <p:nvPr>
            <p:ph idx="4" type="title"/>
          </p:nvPr>
        </p:nvSpPr>
        <p:spPr>
          <a:xfrm>
            <a:off x="5955413" y="2505713"/>
            <a:ext cx="2206500" cy="84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Extract year and month</a:t>
            </a:r>
            <a:endParaRPr/>
          </a:p>
        </p:txBody>
      </p:sp>
      <p:sp>
        <p:nvSpPr>
          <p:cNvPr id="481" name="Google Shape;481;p79"/>
          <p:cNvSpPr txBox="1"/>
          <p:nvPr>
            <p:ph idx="5" type="subTitle"/>
          </p:nvPr>
        </p:nvSpPr>
        <p:spPr>
          <a:xfrm>
            <a:off x="5955425" y="3457150"/>
            <a:ext cx="2206500" cy="94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extract year and month from date for further EDA and classification model </a:t>
            </a:r>
            <a:r>
              <a:rPr lang="en"/>
              <a:t>compiling</a:t>
            </a:r>
            <a:endParaRPr/>
          </a:p>
        </p:txBody>
      </p:sp>
      <p:grpSp>
        <p:nvGrpSpPr>
          <p:cNvPr id="482" name="Google Shape;482;p79"/>
          <p:cNvGrpSpPr/>
          <p:nvPr/>
        </p:nvGrpSpPr>
        <p:grpSpPr>
          <a:xfrm>
            <a:off x="3692552" y="1820941"/>
            <a:ext cx="375688" cy="375719"/>
            <a:chOff x="3268013" y="1931902"/>
            <a:chExt cx="398439" cy="398471"/>
          </a:xfrm>
        </p:grpSpPr>
        <p:sp>
          <p:nvSpPr>
            <p:cNvPr id="483" name="Google Shape;483;p79"/>
            <p:cNvSpPr/>
            <p:nvPr/>
          </p:nvSpPr>
          <p:spPr>
            <a:xfrm>
              <a:off x="3386735" y="1931902"/>
              <a:ext cx="160979" cy="185958"/>
            </a:xfrm>
            <a:custGeom>
              <a:rect b="b" l="l" r="r" t="t"/>
              <a:pathLst>
                <a:path extrusionOk="0" h="12194" w="10556">
                  <a:moveTo>
                    <a:pt x="5278" y="1529"/>
                  </a:moveTo>
                  <a:cubicBezTo>
                    <a:pt x="6206" y="1529"/>
                    <a:pt x="6971" y="2294"/>
                    <a:pt x="6971" y="3230"/>
                  </a:cubicBezTo>
                  <a:cubicBezTo>
                    <a:pt x="6930" y="4349"/>
                    <a:pt x="6105" y="4909"/>
                    <a:pt x="5279" y="4909"/>
                  </a:cubicBezTo>
                  <a:cubicBezTo>
                    <a:pt x="4454" y="4909"/>
                    <a:pt x="3628" y="4349"/>
                    <a:pt x="3586" y="3230"/>
                  </a:cubicBezTo>
                  <a:cubicBezTo>
                    <a:pt x="3586" y="2294"/>
                    <a:pt x="4342" y="1529"/>
                    <a:pt x="5278" y="1529"/>
                  </a:cubicBezTo>
                  <a:close/>
                  <a:moveTo>
                    <a:pt x="5278" y="6451"/>
                  </a:moveTo>
                  <a:cubicBezTo>
                    <a:pt x="7353" y="6451"/>
                    <a:pt x="9027" y="8134"/>
                    <a:pt x="9019" y="10200"/>
                  </a:cubicBezTo>
                  <a:cubicBezTo>
                    <a:pt x="9019" y="10455"/>
                    <a:pt x="8809" y="10665"/>
                    <a:pt x="8554" y="10665"/>
                  </a:cubicBezTo>
                  <a:lnTo>
                    <a:pt x="1994" y="10665"/>
                  </a:lnTo>
                  <a:cubicBezTo>
                    <a:pt x="1739" y="10665"/>
                    <a:pt x="1529" y="10455"/>
                    <a:pt x="1529" y="10200"/>
                  </a:cubicBezTo>
                  <a:cubicBezTo>
                    <a:pt x="1529" y="8126"/>
                    <a:pt x="3204" y="6451"/>
                    <a:pt x="5278" y="6451"/>
                  </a:cubicBezTo>
                  <a:close/>
                  <a:moveTo>
                    <a:pt x="5268" y="1"/>
                  </a:moveTo>
                  <a:cubicBezTo>
                    <a:pt x="2445" y="1"/>
                    <a:pt x="997" y="3451"/>
                    <a:pt x="2949" y="5460"/>
                  </a:cubicBezTo>
                  <a:cubicBezTo>
                    <a:pt x="1202" y="6316"/>
                    <a:pt x="1" y="8117"/>
                    <a:pt x="1" y="10191"/>
                  </a:cubicBezTo>
                  <a:cubicBezTo>
                    <a:pt x="1" y="11292"/>
                    <a:pt x="894" y="12193"/>
                    <a:pt x="1994" y="12193"/>
                  </a:cubicBezTo>
                  <a:lnTo>
                    <a:pt x="8554" y="12193"/>
                  </a:lnTo>
                  <a:cubicBezTo>
                    <a:pt x="9645" y="12193"/>
                    <a:pt x="10547" y="11309"/>
                    <a:pt x="10547" y="10217"/>
                  </a:cubicBezTo>
                  <a:cubicBezTo>
                    <a:pt x="10556" y="8126"/>
                    <a:pt x="9355" y="6316"/>
                    <a:pt x="7599" y="5460"/>
                  </a:cubicBezTo>
                  <a:cubicBezTo>
                    <a:pt x="9551" y="3451"/>
                    <a:pt x="8112" y="1"/>
                    <a:pt x="5289" y="1"/>
                  </a:cubicBezTo>
                  <a:cubicBezTo>
                    <a:pt x="5286" y="1"/>
                    <a:pt x="5282" y="1"/>
                    <a:pt x="5278" y="1"/>
                  </a:cubicBezTo>
                  <a:cubicBezTo>
                    <a:pt x="5275" y="1"/>
                    <a:pt x="5271" y="1"/>
                    <a:pt x="52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79"/>
            <p:cNvSpPr/>
            <p:nvPr/>
          </p:nvSpPr>
          <p:spPr>
            <a:xfrm>
              <a:off x="3268013" y="2144460"/>
              <a:ext cx="160811" cy="185913"/>
            </a:xfrm>
            <a:custGeom>
              <a:rect b="b" l="l" r="r" t="t"/>
              <a:pathLst>
                <a:path extrusionOk="0" h="12191" w="10545">
                  <a:moveTo>
                    <a:pt x="5276" y="1529"/>
                  </a:moveTo>
                  <a:cubicBezTo>
                    <a:pt x="6204" y="1529"/>
                    <a:pt x="6968" y="2293"/>
                    <a:pt x="6968" y="3221"/>
                  </a:cubicBezTo>
                  <a:cubicBezTo>
                    <a:pt x="6928" y="4344"/>
                    <a:pt x="6102" y="4906"/>
                    <a:pt x="5276" y="4906"/>
                  </a:cubicBezTo>
                  <a:cubicBezTo>
                    <a:pt x="4449" y="4906"/>
                    <a:pt x="3621" y="4344"/>
                    <a:pt x="3575" y="3221"/>
                  </a:cubicBezTo>
                  <a:cubicBezTo>
                    <a:pt x="3575" y="2293"/>
                    <a:pt x="4339" y="1529"/>
                    <a:pt x="5276" y="1529"/>
                  </a:cubicBezTo>
                  <a:close/>
                  <a:moveTo>
                    <a:pt x="5270" y="6476"/>
                  </a:moveTo>
                  <a:cubicBezTo>
                    <a:pt x="7097" y="6476"/>
                    <a:pt x="8926" y="7717"/>
                    <a:pt x="9016" y="10197"/>
                  </a:cubicBezTo>
                  <a:cubicBezTo>
                    <a:pt x="9016" y="10453"/>
                    <a:pt x="8807" y="10662"/>
                    <a:pt x="8551" y="10662"/>
                  </a:cubicBezTo>
                  <a:lnTo>
                    <a:pt x="1992" y="10662"/>
                  </a:lnTo>
                  <a:cubicBezTo>
                    <a:pt x="1739" y="10662"/>
                    <a:pt x="1529" y="10453"/>
                    <a:pt x="1529" y="10197"/>
                  </a:cubicBezTo>
                  <a:cubicBezTo>
                    <a:pt x="1620" y="7715"/>
                    <a:pt x="3444" y="6476"/>
                    <a:pt x="5270" y="6476"/>
                  </a:cubicBezTo>
                  <a:close/>
                  <a:moveTo>
                    <a:pt x="5263" y="0"/>
                  </a:moveTo>
                  <a:cubicBezTo>
                    <a:pt x="2433" y="0"/>
                    <a:pt x="995" y="3451"/>
                    <a:pt x="2948" y="5459"/>
                  </a:cubicBezTo>
                  <a:cubicBezTo>
                    <a:pt x="1202" y="6313"/>
                    <a:pt x="1" y="8114"/>
                    <a:pt x="1" y="10188"/>
                  </a:cubicBezTo>
                  <a:cubicBezTo>
                    <a:pt x="1" y="11289"/>
                    <a:pt x="891" y="12191"/>
                    <a:pt x="1992" y="12191"/>
                  </a:cubicBezTo>
                  <a:lnTo>
                    <a:pt x="8551" y="12191"/>
                  </a:lnTo>
                  <a:cubicBezTo>
                    <a:pt x="9654" y="12191"/>
                    <a:pt x="10545" y="11289"/>
                    <a:pt x="10545" y="10188"/>
                  </a:cubicBezTo>
                  <a:cubicBezTo>
                    <a:pt x="10545" y="8105"/>
                    <a:pt x="9344" y="6313"/>
                    <a:pt x="7597" y="5459"/>
                  </a:cubicBezTo>
                  <a:cubicBezTo>
                    <a:pt x="9550" y="3451"/>
                    <a:pt x="8110" y="0"/>
                    <a:pt x="5289" y="0"/>
                  </a:cubicBezTo>
                  <a:cubicBezTo>
                    <a:pt x="5285" y="0"/>
                    <a:pt x="5280" y="0"/>
                    <a:pt x="5276" y="0"/>
                  </a:cubicBezTo>
                  <a:cubicBezTo>
                    <a:pt x="5271" y="0"/>
                    <a:pt x="5267" y="0"/>
                    <a:pt x="52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79"/>
            <p:cNvSpPr/>
            <p:nvPr/>
          </p:nvSpPr>
          <p:spPr>
            <a:xfrm>
              <a:off x="3505503" y="2144460"/>
              <a:ext cx="160949" cy="185913"/>
            </a:xfrm>
            <a:custGeom>
              <a:rect b="b" l="l" r="r" t="t"/>
              <a:pathLst>
                <a:path extrusionOk="0" h="12191" w="10554">
                  <a:moveTo>
                    <a:pt x="5278" y="1529"/>
                  </a:moveTo>
                  <a:cubicBezTo>
                    <a:pt x="6206" y="1529"/>
                    <a:pt x="6970" y="2293"/>
                    <a:pt x="6970" y="3221"/>
                  </a:cubicBezTo>
                  <a:cubicBezTo>
                    <a:pt x="6929" y="4344"/>
                    <a:pt x="6103" y="4906"/>
                    <a:pt x="5277" y="4906"/>
                  </a:cubicBezTo>
                  <a:cubicBezTo>
                    <a:pt x="4451" y="4906"/>
                    <a:pt x="3626" y="4344"/>
                    <a:pt x="3586" y="3221"/>
                  </a:cubicBezTo>
                  <a:cubicBezTo>
                    <a:pt x="3586" y="2293"/>
                    <a:pt x="4341" y="1529"/>
                    <a:pt x="5278" y="1529"/>
                  </a:cubicBezTo>
                  <a:close/>
                  <a:moveTo>
                    <a:pt x="5273" y="6476"/>
                  </a:moveTo>
                  <a:cubicBezTo>
                    <a:pt x="7101" y="6476"/>
                    <a:pt x="8930" y="7717"/>
                    <a:pt x="9016" y="10197"/>
                  </a:cubicBezTo>
                  <a:cubicBezTo>
                    <a:pt x="9016" y="10453"/>
                    <a:pt x="8806" y="10662"/>
                    <a:pt x="8553" y="10662"/>
                  </a:cubicBezTo>
                  <a:lnTo>
                    <a:pt x="1994" y="10662"/>
                  </a:lnTo>
                  <a:cubicBezTo>
                    <a:pt x="1738" y="10662"/>
                    <a:pt x="1529" y="10453"/>
                    <a:pt x="1529" y="10197"/>
                  </a:cubicBezTo>
                  <a:cubicBezTo>
                    <a:pt x="1619" y="7715"/>
                    <a:pt x="3446" y="6476"/>
                    <a:pt x="5273" y="6476"/>
                  </a:cubicBezTo>
                  <a:close/>
                  <a:moveTo>
                    <a:pt x="5264" y="0"/>
                  </a:moveTo>
                  <a:cubicBezTo>
                    <a:pt x="2443" y="0"/>
                    <a:pt x="995" y="3451"/>
                    <a:pt x="2948" y="5459"/>
                  </a:cubicBezTo>
                  <a:cubicBezTo>
                    <a:pt x="1201" y="6313"/>
                    <a:pt x="0" y="8114"/>
                    <a:pt x="0" y="10188"/>
                  </a:cubicBezTo>
                  <a:cubicBezTo>
                    <a:pt x="0" y="11289"/>
                    <a:pt x="891" y="12191"/>
                    <a:pt x="1994" y="12191"/>
                  </a:cubicBezTo>
                  <a:lnTo>
                    <a:pt x="8553" y="12191"/>
                  </a:lnTo>
                  <a:cubicBezTo>
                    <a:pt x="9654" y="12191"/>
                    <a:pt x="10553" y="11289"/>
                    <a:pt x="10553" y="10188"/>
                  </a:cubicBezTo>
                  <a:cubicBezTo>
                    <a:pt x="10553" y="8105"/>
                    <a:pt x="9344" y="6313"/>
                    <a:pt x="7597" y="5459"/>
                  </a:cubicBezTo>
                  <a:cubicBezTo>
                    <a:pt x="9550" y="3451"/>
                    <a:pt x="8112" y="0"/>
                    <a:pt x="5291" y="0"/>
                  </a:cubicBezTo>
                  <a:cubicBezTo>
                    <a:pt x="5287" y="0"/>
                    <a:pt x="5282" y="0"/>
                    <a:pt x="5278" y="0"/>
                  </a:cubicBezTo>
                  <a:cubicBezTo>
                    <a:pt x="5273" y="0"/>
                    <a:pt x="5269" y="0"/>
                    <a:pt x="52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79"/>
            <p:cNvSpPr/>
            <p:nvPr/>
          </p:nvSpPr>
          <p:spPr>
            <a:xfrm>
              <a:off x="3417399" y="2163338"/>
              <a:ext cx="99521" cy="60939"/>
            </a:xfrm>
            <a:custGeom>
              <a:rect b="b" l="l" r="r" t="t"/>
              <a:pathLst>
                <a:path extrusionOk="0" h="3996" w="6526">
                  <a:moveTo>
                    <a:pt x="1619" y="0"/>
                  </a:moveTo>
                  <a:cubicBezTo>
                    <a:pt x="1399" y="0"/>
                    <a:pt x="1171" y="101"/>
                    <a:pt x="992" y="345"/>
                  </a:cubicBezTo>
                  <a:lnTo>
                    <a:pt x="173" y="1572"/>
                  </a:lnTo>
                  <a:cubicBezTo>
                    <a:pt x="1" y="1828"/>
                    <a:pt x="1" y="2164"/>
                    <a:pt x="173" y="2420"/>
                  </a:cubicBezTo>
                  <a:lnTo>
                    <a:pt x="992" y="3647"/>
                  </a:lnTo>
                  <a:cubicBezTo>
                    <a:pt x="1094" y="3799"/>
                    <a:pt x="1342" y="3996"/>
                    <a:pt x="1640" y="3996"/>
                  </a:cubicBezTo>
                  <a:cubicBezTo>
                    <a:pt x="1769" y="3996"/>
                    <a:pt x="1908" y="3959"/>
                    <a:pt x="2049" y="3865"/>
                  </a:cubicBezTo>
                  <a:cubicBezTo>
                    <a:pt x="2422" y="3620"/>
                    <a:pt x="2503" y="3110"/>
                    <a:pt x="2239" y="2765"/>
                  </a:cubicBezTo>
                  <a:lnTo>
                    <a:pt x="4296" y="2765"/>
                  </a:lnTo>
                  <a:cubicBezTo>
                    <a:pt x="4032" y="3110"/>
                    <a:pt x="4115" y="3620"/>
                    <a:pt x="4477" y="3865"/>
                  </a:cubicBezTo>
                  <a:cubicBezTo>
                    <a:pt x="4618" y="3958"/>
                    <a:pt x="4758" y="3995"/>
                    <a:pt x="4889" y="3995"/>
                  </a:cubicBezTo>
                  <a:cubicBezTo>
                    <a:pt x="5182" y="3995"/>
                    <a:pt x="5429" y="3810"/>
                    <a:pt x="5543" y="3647"/>
                  </a:cubicBezTo>
                  <a:lnTo>
                    <a:pt x="6361" y="2420"/>
                  </a:lnTo>
                  <a:cubicBezTo>
                    <a:pt x="6525" y="2164"/>
                    <a:pt x="6525" y="1828"/>
                    <a:pt x="6361" y="1572"/>
                  </a:cubicBezTo>
                  <a:lnTo>
                    <a:pt x="5543" y="345"/>
                  </a:lnTo>
                  <a:cubicBezTo>
                    <a:pt x="5364" y="101"/>
                    <a:pt x="5136" y="0"/>
                    <a:pt x="4916" y="0"/>
                  </a:cubicBezTo>
                  <a:cubicBezTo>
                    <a:pt x="4371" y="0"/>
                    <a:pt x="3874" y="620"/>
                    <a:pt x="4296" y="1236"/>
                  </a:cubicBezTo>
                  <a:lnTo>
                    <a:pt x="2239" y="1236"/>
                  </a:lnTo>
                  <a:cubicBezTo>
                    <a:pt x="2660" y="620"/>
                    <a:pt x="2164" y="0"/>
                    <a:pt x="16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79"/>
            <p:cNvSpPr/>
            <p:nvPr/>
          </p:nvSpPr>
          <p:spPr>
            <a:xfrm>
              <a:off x="3537570" y="1994968"/>
              <a:ext cx="90753" cy="128115"/>
            </a:xfrm>
            <a:custGeom>
              <a:rect b="b" l="l" r="r" t="t"/>
              <a:pathLst>
                <a:path extrusionOk="0" h="8401" w="5951">
                  <a:moveTo>
                    <a:pt x="875" y="1"/>
                  </a:moveTo>
                  <a:cubicBezTo>
                    <a:pt x="628" y="1"/>
                    <a:pt x="384" y="120"/>
                    <a:pt x="236" y="341"/>
                  </a:cubicBezTo>
                  <a:cubicBezTo>
                    <a:pt x="0" y="688"/>
                    <a:pt x="98" y="1160"/>
                    <a:pt x="446" y="1398"/>
                  </a:cubicBezTo>
                  <a:cubicBezTo>
                    <a:pt x="2609" y="2861"/>
                    <a:pt x="4040" y="5164"/>
                    <a:pt x="4376" y="7739"/>
                  </a:cubicBezTo>
                  <a:cubicBezTo>
                    <a:pt x="4418" y="8042"/>
                    <a:pt x="4694" y="8401"/>
                    <a:pt x="5134" y="8401"/>
                  </a:cubicBezTo>
                  <a:cubicBezTo>
                    <a:pt x="5168" y="8401"/>
                    <a:pt x="5204" y="8398"/>
                    <a:pt x="5240" y="8394"/>
                  </a:cubicBezTo>
                  <a:cubicBezTo>
                    <a:pt x="5657" y="8339"/>
                    <a:pt x="5950" y="7957"/>
                    <a:pt x="5895" y="7538"/>
                  </a:cubicBezTo>
                  <a:cubicBezTo>
                    <a:pt x="5502" y="4536"/>
                    <a:pt x="3830" y="1835"/>
                    <a:pt x="1299" y="131"/>
                  </a:cubicBezTo>
                  <a:cubicBezTo>
                    <a:pt x="1170" y="43"/>
                    <a:pt x="1022" y="1"/>
                    <a:pt x="8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79"/>
            <p:cNvSpPr/>
            <p:nvPr/>
          </p:nvSpPr>
          <p:spPr>
            <a:xfrm>
              <a:off x="3305996" y="1994968"/>
              <a:ext cx="90753" cy="128115"/>
            </a:xfrm>
            <a:custGeom>
              <a:rect b="b" l="l" r="r" t="t"/>
              <a:pathLst>
                <a:path extrusionOk="0" h="8401" w="5951">
                  <a:moveTo>
                    <a:pt x="5080" y="1"/>
                  </a:moveTo>
                  <a:cubicBezTo>
                    <a:pt x="4933" y="1"/>
                    <a:pt x="4784" y="43"/>
                    <a:pt x="4652" y="131"/>
                  </a:cubicBezTo>
                  <a:cubicBezTo>
                    <a:pt x="2130" y="1835"/>
                    <a:pt x="457" y="4536"/>
                    <a:pt x="56" y="7538"/>
                  </a:cubicBezTo>
                  <a:cubicBezTo>
                    <a:pt x="1" y="7957"/>
                    <a:pt x="302" y="8339"/>
                    <a:pt x="722" y="8394"/>
                  </a:cubicBezTo>
                  <a:cubicBezTo>
                    <a:pt x="758" y="8398"/>
                    <a:pt x="793" y="8401"/>
                    <a:pt x="828" y="8401"/>
                  </a:cubicBezTo>
                  <a:cubicBezTo>
                    <a:pt x="1265" y="8401"/>
                    <a:pt x="1533" y="8042"/>
                    <a:pt x="1575" y="7739"/>
                  </a:cubicBezTo>
                  <a:cubicBezTo>
                    <a:pt x="1912" y="5164"/>
                    <a:pt x="3350" y="2861"/>
                    <a:pt x="5506" y="1398"/>
                  </a:cubicBezTo>
                  <a:cubicBezTo>
                    <a:pt x="5861" y="1160"/>
                    <a:pt x="5951" y="688"/>
                    <a:pt x="5715" y="341"/>
                  </a:cubicBezTo>
                  <a:cubicBezTo>
                    <a:pt x="5568" y="120"/>
                    <a:pt x="5327" y="1"/>
                    <a:pt x="50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89" name="Google Shape;489;p79"/>
          <p:cNvGrpSpPr/>
          <p:nvPr/>
        </p:nvGrpSpPr>
        <p:grpSpPr>
          <a:xfrm>
            <a:off x="1095330" y="1820314"/>
            <a:ext cx="377432" cy="376972"/>
            <a:chOff x="6724425" y="3251800"/>
            <a:chExt cx="656175" cy="655375"/>
          </a:xfrm>
        </p:grpSpPr>
        <p:sp>
          <p:nvSpPr>
            <p:cNvPr id="490" name="Google Shape;490;p79"/>
            <p:cNvSpPr/>
            <p:nvPr/>
          </p:nvSpPr>
          <p:spPr>
            <a:xfrm>
              <a:off x="6801050" y="3457475"/>
              <a:ext cx="331425" cy="38250"/>
            </a:xfrm>
            <a:custGeom>
              <a:rect b="b" l="l" r="r" t="t"/>
              <a:pathLst>
                <a:path extrusionOk="0" h="1530" w="13257">
                  <a:moveTo>
                    <a:pt x="1020" y="1"/>
                  </a:moveTo>
                  <a:cubicBezTo>
                    <a:pt x="10" y="38"/>
                    <a:pt x="1" y="1492"/>
                    <a:pt x="1020" y="1529"/>
                  </a:cubicBezTo>
                  <a:lnTo>
                    <a:pt x="12455" y="1529"/>
                  </a:lnTo>
                  <a:cubicBezTo>
                    <a:pt x="12875" y="1529"/>
                    <a:pt x="13230" y="1210"/>
                    <a:pt x="13239" y="793"/>
                  </a:cubicBezTo>
                  <a:cubicBezTo>
                    <a:pt x="13257" y="357"/>
                    <a:pt x="12903" y="1"/>
                    <a:pt x="124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79"/>
            <p:cNvSpPr/>
            <p:nvPr/>
          </p:nvSpPr>
          <p:spPr>
            <a:xfrm>
              <a:off x="6800625" y="3785925"/>
              <a:ext cx="147175" cy="38225"/>
            </a:xfrm>
            <a:custGeom>
              <a:rect b="b" l="l" r="r" t="t"/>
              <a:pathLst>
                <a:path extrusionOk="0" h="1529" w="5887">
                  <a:moveTo>
                    <a:pt x="1020" y="1"/>
                  </a:moveTo>
                  <a:cubicBezTo>
                    <a:pt x="9" y="35"/>
                    <a:pt x="0" y="1492"/>
                    <a:pt x="1020" y="1529"/>
                  </a:cubicBezTo>
                  <a:lnTo>
                    <a:pt x="5114" y="1529"/>
                  </a:lnTo>
                  <a:cubicBezTo>
                    <a:pt x="5540" y="1529"/>
                    <a:pt x="5887" y="1173"/>
                    <a:pt x="5878" y="736"/>
                  </a:cubicBezTo>
                  <a:cubicBezTo>
                    <a:pt x="5859" y="328"/>
                    <a:pt x="5505" y="1"/>
                    <a:pt x="50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79"/>
            <p:cNvSpPr/>
            <p:nvPr/>
          </p:nvSpPr>
          <p:spPr>
            <a:xfrm>
              <a:off x="6801050" y="3539350"/>
              <a:ext cx="331425" cy="38250"/>
            </a:xfrm>
            <a:custGeom>
              <a:rect b="b" l="l" r="r" t="t"/>
              <a:pathLst>
                <a:path extrusionOk="0" h="1530" w="13257">
                  <a:moveTo>
                    <a:pt x="1020" y="1"/>
                  </a:moveTo>
                  <a:cubicBezTo>
                    <a:pt x="10" y="38"/>
                    <a:pt x="1" y="1492"/>
                    <a:pt x="1020" y="1529"/>
                  </a:cubicBezTo>
                  <a:lnTo>
                    <a:pt x="12455" y="1529"/>
                  </a:lnTo>
                  <a:cubicBezTo>
                    <a:pt x="12875" y="1529"/>
                    <a:pt x="13230" y="1210"/>
                    <a:pt x="13239" y="793"/>
                  </a:cubicBezTo>
                  <a:cubicBezTo>
                    <a:pt x="13257" y="357"/>
                    <a:pt x="12903" y="1"/>
                    <a:pt x="124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79"/>
            <p:cNvSpPr/>
            <p:nvPr/>
          </p:nvSpPr>
          <p:spPr>
            <a:xfrm>
              <a:off x="6724425" y="3251800"/>
              <a:ext cx="656175" cy="655375"/>
            </a:xfrm>
            <a:custGeom>
              <a:rect b="b" l="l" r="r" t="t"/>
              <a:pathLst>
                <a:path extrusionOk="0" h="26215" w="26247">
                  <a:moveTo>
                    <a:pt x="9808" y="1531"/>
                  </a:moveTo>
                  <a:cubicBezTo>
                    <a:pt x="10300" y="1531"/>
                    <a:pt x="10690" y="1924"/>
                    <a:pt x="10682" y="2415"/>
                  </a:cubicBezTo>
                  <a:cubicBezTo>
                    <a:pt x="10682" y="2832"/>
                    <a:pt x="11035" y="3169"/>
                    <a:pt x="11455" y="3169"/>
                  </a:cubicBezTo>
                  <a:lnTo>
                    <a:pt x="12265" y="3169"/>
                  </a:lnTo>
                  <a:cubicBezTo>
                    <a:pt x="12747" y="3169"/>
                    <a:pt x="13138" y="3551"/>
                    <a:pt x="13138" y="4042"/>
                  </a:cubicBezTo>
                  <a:cubicBezTo>
                    <a:pt x="13138" y="4524"/>
                    <a:pt x="12747" y="4915"/>
                    <a:pt x="12265" y="4915"/>
                  </a:cubicBezTo>
                  <a:lnTo>
                    <a:pt x="7352" y="4915"/>
                  </a:lnTo>
                  <a:cubicBezTo>
                    <a:pt x="6869" y="4915"/>
                    <a:pt x="6479" y="4524"/>
                    <a:pt x="6479" y="4042"/>
                  </a:cubicBezTo>
                  <a:cubicBezTo>
                    <a:pt x="6479" y="3551"/>
                    <a:pt x="6878" y="3169"/>
                    <a:pt x="7352" y="3169"/>
                  </a:cubicBezTo>
                  <a:lnTo>
                    <a:pt x="8171" y="3169"/>
                  </a:lnTo>
                  <a:cubicBezTo>
                    <a:pt x="8588" y="3169"/>
                    <a:pt x="8944" y="2832"/>
                    <a:pt x="8935" y="2415"/>
                  </a:cubicBezTo>
                  <a:cubicBezTo>
                    <a:pt x="8935" y="1924"/>
                    <a:pt x="9326" y="1531"/>
                    <a:pt x="9808" y="1531"/>
                  </a:cubicBezTo>
                  <a:close/>
                  <a:moveTo>
                    <a:pt x="20121" y="15602"/>
                  </a:moveTo>
                  <a:cubicBezTo>
                    <a:pt x="22336" y="15602"/>
                    <a:pt x="24551" y="17108"/>
                    <a:pt x="24665" y="20119"/>
                  </a:cubicBezTo>
                  <a:cubicBezTo>
                    <a:pt x="24665" y="22621"/>
                    <a:pt x="22628" y="24658"/>
                    <a:pt x="20125" y="24658"/>
                  </a:cubicBezTo>
                  <a:cubicBezTo>
                    <a:pt x="17614" y="24658"/>
                    <a:pt x="15575" y="22621"/>
                    <a:pt x="15575" y="20119"/>
                  </a:cubicBezTo>
                  <a:cubicBezTo>
                    <a:pt x="15690" y="17108"/>
                    <a:pt x="17905" y="15602"/>
                    <a:pt x="20121" y="15602"/>
                  </a:cubicBezTo>
                  <a:close/>
                  <a:moveTo>
                    <a:pt x="17213" y="4806"/>
                  </a:moveTo>
                  <a:cubicBezTo>
                    <a:pt x="17686" y="4806"/>
                    <a:pt x="18086" y="5188"/>
                    <a:pt x="18086" y="5680"/>
                  </a:cubicBezTo>
                  <a:lnTo>
                    <a:pt x="18086" y="14370"/>
                  </a:lnTo>
                  <a:cubicBezTo>
                    <a:pt x="17442" y="14606"/>
                    <a:pt x="16841" y="14942"/>
                    <a:pt x="16322" y="15361"/>
                  </a:cubicBezTo>
                  <a:cubicBezTo>
                    <a:pt x="16241" y="15025"/>
                    <a:pt x="15940" y="14778"/>
                    <a:pt x="15575" y="14778"/>
                  </a:cubicBezTo>
                  <a:lnTo>
                    <a:pt x="4112" y="14778"/>
                  </a:lnTo>
                  <a:cubicBezTo>
                    <a:pt x="3103" y="14815"/>
                    <a:pt x="3103" y="16269"/>
                    <a:pt x="4112" y="16306"/>
                  </a:cubicBezTo>
                  <a:lnTo>
                    <a:pt x="15376" y="16306"/>
                  </a:lnTo>
                  <a:cubicBezTo>
                    <a:pt x="14948" y="16835"/>
                    <a:pt x="14612" y="17444"/>
                    <a:pt x="14385" y="18090"/>
                  </a:cubicBezTo>
                  <a:lnTo>
                    <a:pt x="4077" y="18090"/>
                  </a:lnTo>
                  <a:cubicBezTo>
                    <a:pt x="3657" y="18090"/>
                    <a:pt x="3304" y="18418"/>
                    <a:pt x="3293" y="18826"/>
                  </a:cubicBezTo>
                  <a:cubicBezTo>
                    <a:pt x="3275" y="19263"/>
                    <a:pt x="3620" y="19619"/>
                    <a:pt x="4057" y="19619"/>
                  </a:cubicBezTo>
                  <a:lnTo>
                    <a:pt x="14092" y="19619"/>
                  </a:lnTo>
                  <a:cubicBezTo>
                    <a:pt x="13920" y="21564"/>
                    <a:pt x="14747" y="23466"/>
                    <a:pt x="16121" y="24676"/>
                  </a:cubicBezTo>
                  <a:lnTo>
                    <a:pt x="2411" y="24676"/>
                  </a:lnTo>
                  <a:cubicBezTo>
                    <a:pt x="1928" y="24676"/>
                    <a:pt x="1529" y="24285"/>
                    <a:pt x="1529" y="23794"/>
                  </a:cubicBezTo>
                  <a:lnTo>
                    <a:pt x="1529" y="5680"/>
                  </a:lnTo>
                  <a:cubicBezTo>
                    <a:pt x="1529" y="5188"/>
                    <a:pt x="1928" y="4806"/>
                    <a:pt x="2402" y="4806"/>
                  </a:cubicBezTo>
                  <a:lnTo>
                    <a:pt x="5051" y="4806"/>
                  </a:lnTo>
                  <a:cubicBezTo>
                    <a:pt x="5378" y="5762"/>
                    <a:pt x="6278" y="6444"/>
                    <a:pt x="7343" y="6444"/>
                  </a:cubicBezTo>
                  <a:lnTo>
                    <a:pt x="12274" y="6444"/>
                  </a:lnTo>
                  <a:cubicBezTo>
                    <a:pt x="13319" y="6444"/>
                    <a:pt x="14239" y="5771"/>
                    <a:pt x="14566" y="4806"/>
                  </a:cubicBezTo>
                  <a:close/>
                  <a:moveTo>
                    <a:pt x="9808" y="0"/>
                  </a:moveTo>
                  <a:cubicBezTo>
                    <a:pt x="8850" y="0"/>
                    <a:pt x="7892" y="544"/>
                    <a:pt x="7524" y="1631"/>
                  </a:cubicBezTo>
                  <a:cubicBezTo>
                    <a:pt x="7477" y="1629"/>
                    <a:pt x="7429" y="1627"/>
                    <a:pt x="7381" y="1627"/>
                  </a:cubicBezTo>
                  <a:cubicBezTo>
                    <a:pt x="6336" y="1627"/>
                    <a:pt x="5381" y="2286"/>
                    <a:pt x="5059" y="3278"/>
                  </a:cubicBezTo>
                  <a:lnTo>
                    <a:pt x="2411" y="3278"/>
                  </a:lnTo>
                  <a:cubicBezTo>
                    <a:pt x="1109" y="3278"/>
                    <a:pt x="0" y="4326"/>
                    <a:pt x="0" y="5690"/>
                  </a:cubicBezTo>
                  <a:lnTo>
                    <a:pt x="0" y="23794"/>
                  </a:lnTo>
                  <a:cubicBezTo>
                    <a:pt x="0" y="25150"/>
                    <a:pt x="1109" y="26204"/>
                    <a:pt x="2411" y="26204"/>
                  </a:cubicBezTo>
                  <a:lnTo>
                    <a:pt x="17204" y="26204"/>
                  </a:lnTo>
                  <a:cubicBezTo>
                    <a:pt x="17606" y="26204"/>
                    <a:pt x="17977" y="26106"/>
                    <a:pt x="18315" y="25931"/>
                  </a:cubicBezTo>
                  <a:cubicBezTo>
                    <a:pt x="18904" y="26124"/>
                    <a:pt x="19502" y="26215"/>
                    <a:pt x="20090" y="26215"/>
                  </a:cubicBezTo>
                  <a:cubicBezTo>
                    <a:pt x="23299" y="26215"/>
                    <a:pt x="26247" y="23525"/>
                    <a:pt x="26193" y="20119"/>
                  </a:cubicBezTo>
                  <a:cubicBezTo>
                    <a:pt x="26193" y="16772"/>
                    <a:pt x="23464" y="14042"/>
                    <a:pt x="20117" y="14042"/>
                  </a:cubicBezTo>
                  <a:cubicBezTo>
                    <a:pt x="19942" y="14042"/>
                    <a:pt x="19778" y="14042"/>
                    <a:pt x="19614" y="14060"/>
                  </a:cubicBezTo>
                  <a:lnTo>
                    <a:pt x="19614" y="5690"/>
                  </a:lnTo>
                  <a:cubicBezTo>
                    <a:pt x="19614" y="4326"/>
                    <a:pt x="18505" y="3278"/>
                    <a:pt x="17204" y="3278"/>
                  </a:cubicBezTo>
                  <a:lnTo>
                    <a:pt x="14557" y="3278"/>
                  </a:lnTo>
                  <a:cubicBezTo>
                    <a:pt x="14236" y="2286"/>
                    <a:pt x="13281" y="1627"/>
                    <a:pt x="12235" y="1627"/>
                  </a:cubicBezTo>
                  <a:cubicBezTo>
                    <a:pt x="12188" y="1627"/>
                    <a:pt x="12140" y="1629"/>
                    <a:pt x="12092" y="1631"/>
                  </a:cubicBezTo>
                  <a:cubicBezTo>
                    <a:pt x="11723" y="544"/>
                    <a:pt x="10765" y="0"/>
                    <a:pt x="98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79"/>
            <p:cNvSpPr/>
            <p:nvPr/>
          </p:nvSpPr>
          <p:spPr>
            <a:xfrm>
              <a:off x="7166575" y="3708875"/>
              <a:ext cx="121700" cy="91575"/>
            </a:xfrm>
            <a:custGeom>
              <a:rect b="b" l="l" r="r" t="t"/>
              <a:pathLst>
                <a:path extrusionOk="0" h="3663" w="4868">
                  <a:moveTo>
                    <a:pt x="4026" y="0"/>
                  </a:moveTo>
                  <a:cubicBezTo>
                    <a:pt x="3830" y="0"/>
                    <a:pt x="3635" y="75"/>
                    <a:pt x="3485" y="224"/>
                  </a:cubicBezTo>
                  <a:lnTo>
                    <a:pt x="1902" y="1807"/>
                  </a:lnTo>
                  <a:lnTo>
                    <a:pt x="1383" y="1290"/>
                  </a:lnTo>
                  <a:cubicBezTo>
                    <a:pt x="1233" y="1139"/>
                    <a:pt x="1038" y="1064"/>
                    <a:pt x="842" y="1064"/>
                  </a:cubicBezTo>
                  <a:cubicBezTo>
                    <a:pt x="647" y="1064"/>
                    <a:pt x="451" y="1139"/>
                    <a:pt x="302" y="1290"/>
                  </a:cubicBezTo>
                  <a:cubicBezTo>
                    <a:pt x="0" y="1589"/>
                    <a:pt x="0" y="2072"/>
                    <a:pt x="302" y="2373"/>
                  </a:cubicBezTo>
                  <a:lnTo>
                    <a:pt x="1356" y="3436"/>
                  </a:lnTo>
                  <a:cubicBezTo>
                    <a:pt x="1506" y="3587"/>
                    <a:pt x="1703" y="3662"/>
                    <a:pt x="1901" y="3662"/>
                  </a:cubicBezTo>
                  <a:cubicBezTo>
                    <a:pt x="2099" y="3662"/>
                    <a:pt x="2297" y="3587"/>
                    <a:pt x="2448" y="3436"/>
                  </a:cubicBezTo>
                  <a:lnTo>
                    <a:pt x="4568" y="1307"/>
                  </a:lnTo>
                  <a:cubicBezTo>
                    <a:pt x="4867" y="1008"/>
                    <a:pt x="4867" y="526"/>
                    <a:pt x="4568" y="224"/>
                  </a:cubicBezTo>
                  <a:cubicBezTo>
                    <a:pt x="4418" y="75"/>
                    <a:pt x="4222" y="0"/>
                    <a:pt x="40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95" name="Google Shape;495;p79"/>
          <p:cNvGrpSpPr/>
          <p:nvPr/>
        </p:nvGrpSpPr>
        <p:grpSpPr>
          <a:xfrm>
            <a:off x="6262966" y="1820626"/>
            <a:ext cx="377685" cy="376347"/>
            <a:chOff x="5465685" y="1493183"/>
            <a:chExt cx="400557" cy="399138"/>
          </a:xfrm>
        </p:grpSpPr>
        <p:sp>
          <p:nvSpPr>
            <p:cNvPr id="496" name="Google Shape;496;p79"/>
            <p:cNvSpPr/>
            <p:nvPr/>
          </p:nvSpPr>
          <p:spPr>
            <a:xfrm>
              <a:off x="5465685" y="1493183"/>
              <a:ext cx="400557" cy="399138"/>
            </a:xfrm>
            <a:custGeom>
              <a:rect b="b" l="l" r="r" t="t"/>
              <a:pathLst>
                <a:path extrusionOk="0" h="26173" w="26266">
                  <a:moveTo>
                    <a:pt x="4877" y="1508"/>
                  </a:moveTo>
                  <a:cubicBezTo>
                    <a:pt x="9309" y="1672"/>
                    <a:pt x="9309" y="8021"/>
                    <a:pt x="4877" y="8194"/>
                  </a:cubicBezTo>
                  <a:cubicBezTo>
                    <a:pt x="3032" y="8194"/>
                    <a:pt x="1529" y="6694"/>
                    <a:pt x="1529" y="4846"/>
                  </a:cubicBezTo>
                  <a:cubicBezTo>
                    <a:pt x="1529" y="3008"/>
                    <a:pt x="3032" y="1508"/>
                    <a:pt x="4877" y="1508"/>
                  </a:cubicBezTo>
                  <a:close/>
                  <a:moveTo>
                    <a:pt x="21318" y="1508"/>
                  </a:moveTo>
                  <a:cubicBezTo>
                    <a:pt x="25748" y="1672"/>
                    <a:pt x="25748" y="8021"/>
                    <a:pt x="21318" y="8194"/>
                  </a:cubicBezTo>
                  <a:cubicBezTo>
                    <a:pt x="19471" y="8194"/>
                    <a:pt x="17977" y="6694"/>
                    <a:pt x="17977" y="4846"/>
                  </a:cubicBezTo>
                  <a:cubicBezTo>
                    <a:pt x="17977" y="3008"/>
                    <a:pt x="19471" y="1508"/>
                    <a:pt x="21318" y="1508"/>
                  </a:cubicBezTo>
                  <a:close/>
                  <a:moveTo>
                    <a:pt x="13093" y="9731"/>
                  </a:moveTo>
                  <a:cubicBezTo>
                    <a:pt x="17523" y="9895"/>
                    <a:pt x="17523" y="16246"/>
                    <a:pt x="13093" y="16410"/>
                  </a:cubicBezTo>
                  <a:cubicBezTo>
                    <a:pt x="11255" y="16410"/>
                    <a:pt x="9754" y="14917"/>
                    <a:pt x="9754" y="13072"/>
                  </a:cubicBezTo>
                  <a:cubicBezTo>
                    <a:pt x="9754" y="11224"/>
                    <a:pt x="11255" y="9731"/>
                    <a:pt x="13093" y="9731"/>
                  </a:cubicBezTo>
                  <a:close/>
                  <a:moveTo>
                    <a:pt x="6178" y="21260"/>
                  </a:moveTo>
                  <a:lnTo>
                    <a:pt x="7870" y="22952"/>
                  </a:lnTo>
                  <a:lnTo>
                    <a:pt x="6178" y="24644"/>
                  </a:lnTo>
                  <a:lnTo>
                    <a:pt x="1529" y="24644"/>
                  </a:lnTo>
                  <a:lnTo>
                    <a:pt x="1529" y="21260"/>
                  </a:lnTo>
                  <a:close/>
                  <a:moveTo>
                    <a:pt x="14412" y="21260"/>
                  </a:moveTo>
                  <a:lnTo>
                    <a:pt x="16104" y="22952"/>
                  </a:lnTo>
                  <a:lnTo>
                    <a:pt x="14412" y="24644"/>
                  </a:lnTo>
                  <a:lnTo>
                    <a:pt x="8390" y="24644"/>
                  </a:lnTo>
                  <a:lnTo>
                    <a:pt x="9536" y="23487"/>
                  </a:lnTo>
                  <a:cubicBezTo>
                    <a:pt x="9835" y="23188"/>
                    <a:pt x="9835" y="22705"/>
                    <a:pt x="9536" y="22406"/>
                  </a:cubicBezTo>
                  <a:lnTo>
                    <a:pt x="8390" y="21260"/>
                  </a:lnTo>
                  <a:close/>
                  <a:moveTo>
                    <a:pt x="22637" y="21260"/>
                  </a:moveTo>
                  <a:lnTo>
                    <a:pt x="24329" y="22952"/>
                  </a:lnTo>
                  <a:lnTo>
                    <a:pt x="22637" y="24644"/>
                  </a:lnTo>
                  <a:lnTo>
                    <a:pt x="16604" y="24644"/>
                  </a:lnTo>
                  <a:lnTo>
                    <a:pt x="17759" y="23487"/>
                  </a:lnTo>
                  <a:cubicBezTo>
                    <a:pt x="18060" y="23188"/>
                    <a:pt x="18060" y="22705"/>
                    <a:pt x="17759" y="22406"/>
                  </a:cubicBezTo>
                  <a:lnTo>
                    <a:pt x="16604" y="21260"/>
                  </a:lnTo>
                  <a:close/>
                  <a:moveTo>
                    <a:pt x="21317" y="1"/>
                  </a:moveTo>
                  <a:cubicBezTo>
                    <a:pt x="18940" y="1"/>
                    <a:pt x="16564" y="1616"/>
                    <a:pt x="16440" y="4846"/>
                  </a:cubicBezTo>
                  <a:cubicBezTo>
                    <a:pt x="16440" y="7275"/>
                    <a:pt x="18224" y="9294"/>
                    <a:pt x="20563" y="9668"/>
                  </a:cubicBezTo>
                  <a:lnTo>
                    <a:pt x="20563" y="19731"/>
                  </a:lnTo>
                  <a:lnTo>
                    <a:pt x="13866" y="19731"/>
                  </a:lnTo>
                  <a:lnTo>
                    <a:pt x="13866" y="17910"/>
                  </a:lnTo>
                  <a:cubicBezTo>
                    <a:pt x="16176" y="17548"/>
                    <a:pt x="17960" y="15528"/>
                    <a:pt x="17960" y="13098"/>
                  </a:cubicBezTo>
                  <a:cubicBezTo>
                    <a:pt x="17838" y="9868"/>
                    <a:pt x="15470" y="8254"/>
                    <a:pt x="13103" y="8254"/>
                  </a:cubicBezTo>
                  <a:cubicBezTo>
                    <a:pt x="10735" y="8254"/>
                    <a:pt x="8367" y="9868"/>
                    <a:pt x="8243" y="13098"/>
                  </a:cubicBezTo>
                  <a:cubicBezTo>
                    <a:pt x="8243" y="15528"/>
                    <a:pt x="10019" y="17548"/>
                    <a:pt x="12338" y="17910"/>
                  </a:cubicBezTo>
                  <a:lnTo>
                    <a:pt x="12338" y="19731"/>
                  </a:lnTo>
                  <a:lnTo>
                    <a:pt x="5641" y="19731"/>
                  </a:lnTo>
                  <a:lnTo>
                    <a:pt x="5641" y="9696"/>
                  </a:lnTo>
                  <a:cubicBezTo>
                    <a:pt x="7953" y="9323"/>
                    <a:pt x="9735" y="7303"/>
                    <a:pt x="9735" y="4873"/>
                  </a:cubicBezTo>
                  <a:cubicBezTo>
                    <a:pt x="9613" y="1643"/>
                    <a:pt x="7245" y="29"/>
                    <a:pt x="4877" y="29"/>
                  </a:cubicBezTo>
                  <a:cubicBezTo>
                    <a:pt x="2510" y="29"/>
                    <a:pt x="142" y="1643"/>
                    <a:pt x="18" y="4873"/>
                  </a:cubicBezTo>
                  <a:cubicBezTo>
                    <a:pt x="18" y="7303"/>
                    <a:pt x="1793" y="9323"/>
                    <a:pt x="4112" y="9696"/>
                  </a:cubicBezTo>
                  <a:lnTo>
                    <a:pt x="4112" y="19694"/>
                  </a:lnTo>
                  <a:lnTo>
                    <a:pt x="765" y="19694"/>
                  </a:lnTo>
                  <a:cubicBezTo>
                    <a:pt x="337" y="19694"/>
                    <a:pt x="1" y="20030"/>
                    <a:pt x="1" y="20458"/>
                  </a:cubicBezTo>
                  <a:lnTo>
                    <a:pt x="1" y="25397"/>
                  </a:lnTo>
                  <a:cubicBezTo>
                    <a:pt x="1" y="25825"/>
                    <a:pt x="337" y="26172"/>
                    <a:pt x="765" y="26172"/>
                  </a:cubicBezTo>
                  <a:lnTo>
                    <a:pt x="22973" y="26172"/>
                  </a:lnTo>
                  <a:cubicBezTo>
                    <a:pt x="23174" y="26172"/>
                    <a:pt x="23373" y="26089"/>
                    <a:pt x="23519" y="25943"/>
                  </a:cubicBezTo>
                  <a:lnTo>
                    <a:pt x="25976" y="23478"/>
                  </a:lnTo>
                  <a:cubicBezTo>
                    <a:pt x="26048" y="23406"/>
                    <a:pt x="26111" y="23314"/>
                    <a:pt x="26148" y="23225"/>
                  </a:cubicBezTo>
                  <a:cubicBezTo>
                    <a:pt x="26266" y="22923"/>
                    <a:pt x="26194" y="22596"/>
                    <a:pt x="25984" y="22386"/>
                  </a:cubicBezTo>
                  <a:lnTo>
                    <a:pt x="23519" y="19912"/>
                  </a:lnTo>
                  <a:cubicBezTo>
                    <a:pt x="23373" y="19775"/>
                    <a:pt x="23174" y="19694"/>
                    <a:pt x="22973" y="19694"/>
                  </a:cubicBezTo>
                  <a:lnTo>
                    <a:pt x="22091" y="19694"/>
                  </a:lnTo>
                  <a:lnTo>
                    <a:pt x="22091" y="9668"/>
                  </a:lnTo>
                  <a:cubicBezTo>
                    <a:pt x="24410" y="9294"/>
                    <a:pt x="26194" y="7275"/>
                    <a:pt x="26194" y="4846"/>
                  </a:cubicBezTo>
                  <a:cubicBezTo>
                    <a:pt x="26071" y="1616"/>
                    <a:pt x="23694" y="1"/>
                    <a:pt x="213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79"/>
            <p:cNvSpPr/>
            <p:nvPr/>
          </p:nvSpPr>
          <p:spPr>
            <a:xfrm>
              <a:off x="5504903" y="1542801"/>
              <a:ext cx="70333" cy="48525"/>
            </a:xfrm>
            <a:custGeom>
              <a:rect b="b" l="l" r="r" t="t"/>
              <a:pathLst>
                <a:path extrusionOk="0" h="3182" w="4612">
                  <a:moveTo>
                    <a:pt x="3536" y="0"/>
                  </a:moveTo>
                  <a:cubicBezTo>
                    <a:pt x="3357" y="0"/>
                    <a:pt x="3170" y="68"/>
                    <a:pt x="2997" y="228"/>
                  </a:cubicBezTo>
                  <a:lnTo>
                    <a:pt x="1896" y="1328"/>
                  </a:lnTo>
                  <a:lnTo>
                    <a:pt x="1615" y="1055"/>
                  </a:lnTo>
                  <a:cubicBezTo>
                    <a:pt x="1441" y="894"/>
                    <a:pt x="1252" y="826"/>
                    <a:pt x="1073" y="826"/>
                  </a:cubicBezTo>
                  <a:cubicBezTo>
                    <a:pt x="482" y="826"/>
                    <a:pt x="0" y="1565"/>
                    <a:pt x="532" y="2138"/>
                  </a:cubicBezTo>
                  <a:lnTo>
                    <a:pt x="1350" y="2957"/>
                  </a:lnTo>
                  <a:cubicBezTo>
                    <a:pt x="1500" y="3107"/>
                    <a:pt x="1695" y="3182"/>
                    <a:pt x="1891" y="3182"/>
                  </a:cubicBezTo>
                  <a:cubicBezTo>
                    <a:pt x="2087" y="3182"/>
                    <a:pt x="2283" y="3107"/>
                    <a:pt x="2433" y="2957"/>
                  </a:cubicBezTo>
                  <a:lnTo>
                    <a:pt x="4080" y="1320"/>
                  </a:lnTo>
                  <a:cubicBezTo>
                    <a:pt x="4612" y="746"/>
                    <a:pt x="4127" y="0"/>
                    <a:pt x="35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79"/>
            <p:cNvSpPr/>
            <p:nvPr/>
          </p:nvSpPr>
          <p:spPr>
            <a:xfrm>
              <a:off x="5630167" y="1668201"/>
              <a:ext cx="70455" cy="48541"/>
            </a:xfrm>
            <a:custGeom>
              <a:rect b="b" l="l" r="r" t="t"/>
              <a:pathLst>
                <a:path extrusionOk="0" h="3183" w="4620">
                  <a:moveTo>
                    <a:pt x="3540" y="0"/>
                  </a:moveTo>
                  <a:cubicBezTo>
                    <a:pt x="3360" y="0"/>
                    <a:pt x="3171" y="68"/>
                    <a:pt x="2998" y="229"/>
                  </a:cubicBezTo>
                  <a:lnTo>
                    <a:pt x="1896" y="1329"/>
                  </a:lnTo>
                  <a:lnTo>
                    <a:pt x="1623" y="1048"/>
                  </a:lnTo>
                  <a:cubicBezTo>
                    <a:pt x="1450" y="888"/>
                    <a:pt x="1262" y="820"/>
                    <a:pt x="1084" y="820"/>
                  </a:cubicBezTo>
                  <a:cubicBezTo>
                    <a:pt x="490" y="820"/>
                    <a:pt x="1" y="1566"/>
                    <a:pt x="531" y="2139"/>
                  </a:cubicBezTo>
                  <a:lnTo>
                    <a:pt x="1361" y="2958"/>
                  </a:lnTo>
                  <a:cubicBezTo>
                    <a:pt x="1501" y="3108"/>
                    <a:pt x="1701" y="3183"/>
                    <a:pt x="1901" y="3183"/>
                  </a:cubicBezTo>
                  <a:cubicBezTo>
                    <a:pt x="2101" y="3183"/>
                    <a:pt x="2301" y="3108"/>
                    <a:pt x="2441" y="2958"/>
                  </a:cubicBezTo>
                  <a:lnTo>
                    <a:pt x="4090" y="1310"/>
                  </a:lnTo>
                  <a:cubicBezTo>
                    <a:pt x="4619" y="738"/>
                    <a:pt x="4132" y="0"/>
                    <a:pt x="35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79"/>
            <p:cNvSpPr/>
            <p:nvPr/>
          </p:nvSpPr>
          <p:spPr>
            <a:xfrm>
              <a:off x="5755567" y="1542801"/>
              <a:ext cx="70348" cy="48525"/>
            </a:xfrm>
            <a:custGeom>
              <a:rect b="b" l="l" r="r" t="t"/>
              <a:pathLst>
                <a:path extrusionOk="0" h="3182" w="4613">
                  <a:moveTo>
                    <a:pt x="3536" y="0"/>
                  </a:moveTo>
                  <a:cubicBezTo>
                    <a:pt x="3358" y="0"/>
                    <a:pt x="3170" y="68"/>
                    <a:pt x="2997" y="228"/>
                  </a:cubicBezTo>
                  <a:lnTo>
                    <a:pt x="1897" y="1328"/>
                  </a:lnTo>
                  <a:lnTo>
                    <a:pt x="1615" y="1055"/>
                  </a:lnTo>
                  <a:cubicBezTo>
                    <a:pt x="1441" y="894"/>
                    <a:pt x="1252" y="826"/>
                    <a:pt x="1073" y="826"/>
                  </a:cubicBezTo>
                  <a:cubicBezTo>
                    <a:pt x="483" y="826"/>
                    <a:pt x="1" y="1565"/>
                    <a:pt x="532" y="2138"/>
                  </a:cubicBezTo>
                  <a:lnTo>
                    <a:pt x="1351" y="2957"/>
                  </a:lnTo>
                  <a:cubicBezTo>
                    <a:pt x="1501" y="3107"/>
                    <a:pt x="1700" y="3182"/>
                    <a:pt x="1897" y="3182"/>
                  </a:cubicBezTo>
                  <a:cubicBezTo>
                    <a:pt x="2095" y="3182"/>
                    <a:pt x="2293" y="3107"/>
                    <a:pt x="2443" y="2957"/>
                  </a:cubicBezTo>
                  <a:lnTo>
                    <a:pt x="4080" y="1320"/>
                  </a:lnTo>
                  <a:cubicBezTo>
                    <a:pt x="4612" y="746"/>
                    <a:pt x="4128" y="0"/>
                    <a:pt x="35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500" name="Google Shape;500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02732" y="0"/>
            <a:ext cx="1641268" cy="615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501" name="Google Shape;501;p7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02" name="Google Shape;502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568975"/>
            <a:ext cx="627849" cy="574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arket Research Infographics by Slidesgo">
  <a:themeElements>
    <a:clrScheme name="Simple Light">
      <a:dk1>
        <a:srgbClr val="000000"/>
      </a:dk1>
      <a:lt1>
        <a:srgbClr val="FFFFFF"/>
      </a:lt1>
      <a:dk2>
        <a:srgbClr val="265768"/>
      </a:dk2>
      <a:lt2>
        <a:srgbClr val="517B96"/>
      </a:lt2>
      <a:accent1>
        <a:srgbClr val="76A4C0"/>
      </a:accent1>
      <a:accent2>
        <a:srgbClr val="00A68F"/>
      </a:accent2>
      <a:accent3>
        <a:srgbClr val="76B7A6"/>
      </a:accent3>
      <a:accent4>
        <a:srgbClr val="B2D3CC"/>
      </a:accent4>
      <a:accent5>
        <a:srgbClr val="C2C2C2"/>
      </a:accent5>
      <a:accent6>
        <a:srgbClr val="265768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arket Research Infographics by Slidesgo">
  <a:themeElements>
    <a:clrScheme name="Simple Light">
      <a:dk1>
        <a:srgbClr val="000000"/>
      </a:dk1>
      <a:lt1>
        <a:srgbClr val="FFFFFF"/>
      </a:lt1>
      <a:dk2>
        <a:srgbClr val="265768"/>
      </a:dk2>
      <a:lt2>
        <a:srgbClr val="517B96"/>
      </a:lt2>
      <a:accent1>
        <a:srgbClr val="76A4C0"/>
      </a:accent1>
      <a:accent2>
        <a:srgbClr val="00A68F"/>
      </a:accent2>
      <a:accent3>
        <a:srgbClr val="76B7A6"/>
      </a:accent3>
      <a:accent4>
        <a:srgbClr val="B2D3CC"/>
      </a:accent4>
      <a:accent5>
        <a:srgbClr val="C2C2C2"/>
      </a:accent5>
      <a:accent6>
        <a:srgbClr val="265768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